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</p:sldMasterIdLst>
  <p:notesMasterIdLst>
    <p:notesMasterId r:id="rId80"/>
  </p:notesMasterIdLst>
  <p:sldIdLst>
    <p:sldId id="334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336" r:id="rId11"/>
    <p:sldId id="337" r:id="rId12"/>
    <p:sldId id="338" r:id="rId13"/>
    <p:sldId id="339" r:id="rId14"/>
    <p:sldId id="385" r:id="rId15"/>
    <p:sldId id="340" r:id="rId16"/>
    <p:sldId id="351" r:id="rId17"/>
    <p:sldId id="341" r:id="rId18"/>
    <p:sldId id="354" r:id="rId19"/>
    <p:sldId id="355" r:id="rId20"/>
    <p:sldId id="356" r:id="rId21"/>
    <p:sldId id="357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7" r:id="rId42"/>
    <p:sldId id="378" r:id="rId43"/>
    <p:sldId id="379" r:id="rId44"/>
    <p:sldId id="380" r:id="rId45"/>
    <p:sldId id="381" r:id="rId46"/>
    <p:sldId id="382" r:id="rId47"/>
    <p:sldId id="383" r:id="rId48"/>
    <p:sldId id="384" r:id="rId49"/>
    <p:sldId id="343" r:id="rId50"/>
    <p:sldId id="352" r:id="rId51"/>
    <p:sldId id="344" r:id="rId52"/>
    <p:sldId id="345" r:id="rId53"/>
    <p:sldId id="346" r:id="rId54"/>
    <p:sldId id="347" r:id="rId55"/>
    <p:sldId id="348" r:id="rId56"/>
    <p:sldId id="349" r:id="rId57"/>
    <p:sldId id="386" r:id="rId58"/>
    <p:sldId id="268" r:id="rId59"/>
    <p:sldId id="270" r:id="rId60"/>
    <p:sldId id="272" r:id="rId61"/>
    <p:sldId id="273" r:id="rId62"/>
    <p:sldId id="275" r:id="rId63"/>
    <p:sldId id="276" r:id="rId64"/>
    <p:sldId id="278" r:id="rId65"/>
    <p:sldId id="279" r:id="rId66"/>
    <p:sldId id="280" r:id="rId67"/>
    <p:sldId id="281" r:id="rId68"/>
    <p:sldId id="282" r:id="rId69"/>
    <p:sldId id="283" r:id="rId70"/>
    <p:sldId id="284" r:id="rId71"/>
    <p:sldId id="285" r:id="rId72"/>
    <p:sldId id="287" r:id="rId73"/>
    <p:sldId id="288" r:id="rId74"/>
    <p:sldId id="289" r:id="rId75"/>
    <p:sldId id="290" r:id="rId76"/>
    <p:sldId id="387" r:id="rId77"/>
    <p:sldId id="389" r:id="rId78"/>
    <p:sldId id="388" r:id="rId79"/>
  </p:sldIdLst>
  <p:sldSz cx="9753600" cy="7327900"/>
  <p:notesSz cx="9753600" cy="73279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186" autoAdjust="0"/>
  </p:normalViewPr>
  <p:slideViewPr>
    <p:cSldViewPr>
      <p:cViewPr varScale="1">
        <p:scale>
          <a:sx n="75" d="100"/>
          <a:sy n="75" d="100"/>
        </p:scale>
        <p:origin x="2490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25925" cy="366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24500" y="0"/>
            <a:ext cx="4227513" cy="366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D17A8-6564-4D3A-B927-E022A151DBA8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30563" y="915988"/>
            <a:ext cx="3292475" cy="2473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4725" y="3525838"/>
            <a:ext cx="7804150" cy="2886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61188"/>
            <a:ext cx="4225925" cy="366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24500" y="6961188"/>
            <a:ext cx="4227513" cy="366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4AB786-AA43-4E34-9EC3-A10488EB0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44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85813" indent="-303213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08088" indent="-2413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92275" indent="-242888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74875" indent="-2413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632075" indent="-2413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89275" indent="-2413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46475" indent="-2413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003675" indent="-2413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53869C3-57DC-4169-95A4-A08E0965761F}" type="slidenum">
              <a:rPr lang="en-GB" altLang="en-US" sz="1300">
                <a:solidFill>
                  <a:prstClr val="black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</a:t>
            </a:fld>
            <a:endParaRPr lang="en-GB" altLang="en-US" sz="13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38915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61" tIns="48331" rIns="96661" bIns="48331" anchor="ctr"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85813" indent="-303213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208088" indent="-2413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92275" indent="-242888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74875" indent="-2413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632075" indent="-2413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89275" indent="-2413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46475" indent="-2413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003675" indent="-2413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1900">
              <a:solidFill>
                <a:prstClr val="black"/>
              </a:solidFill>
              <a:latin typeface="Arial" panose="020B0604020202020204" pitchFamily="34" charset="0"/>
              <a:cs typeface="Lucida Sans Unicode" panose="020B0602030504020204" pitchFamily="34" charset="0"/>
            </a:endParaRPr>
          </a:p>
        </p:txBody>
      </p:sp>
      <p:sp>
        <p:nvSpPr>
          <p:cNvPr id="39940" name="Text Box 2"/>
          <p:cNvSpPr>
            <a:spLocks noGrp="1" noChangeArrowheads="1"/>
          </p:cNvSpPr>
          <p:nvPr>
            <p:ph type="body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pPr eaLnBrk="1" hangingPunct="1">
              <a:spcBef>
                <a:spcPts val="45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altLang="en-US" b="1" dirty="0" smtClean="0">
                <a:ea typeface="Lucida Sans Unicode" charset="0"/>
                <a:cs typeface="Lucida Sans Unicode" charset="0"/>
              </a:rPr>
              <a:t>What Is Security?</a:t>
            </a:r>
          </a:p>
          <a:p>
            <a:pPr marL="342900" indent="-342900" eaLnBrk="1" hangingPunct="1">
              <a:spcBef>
                <a:spcPts val="625"/>
              </a:spcBef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altLang="en-US" sz="2600" kern="0" dirty="0" smtClean="0">
                <a:solidFill>
                  <a:srgbClr val="222222"/>
                </a:solidFill>
                <a:latin typeface="Arial"/>
                <a:cs typeface="Arial" charset="0"/>
              </a:rPr>
              <a:t>“A state of being secure and free from danger or harm; the actions taken to make someone or something secure”  </a:t>
            </a:r>
          </a:p>
          <a:p>
            <a:pPr marL="342900" indent="-342900" eaLnBrk="1" hangingPunct="1">
              <a:spcBef>
                <a:spcPts val="625"/>
              </a:spcBef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altLang="en-US" sz="2600" kern="0" dirty="0" smtClean="0">
                <a:solidFill>
                  <a:srgbClr val="222222"/>
                </a:solidFill>
                <a:latin typeface="Arial"/>
                <a:cs typeface="Arial" charset="0"/>
              </a:rPr>
              <a:t>A successful organization should have multiple layers of security in place to protect: </a:t>
            </a:r>
          </a:p>
          <a:p>
            <a:pPr marL="742950" lvl="1" indent="-285750" eaLnBrk="1" hangingPunct="1">
              <a:spcBef>
                <a:spcPts val="575"/>
              </a:spcBef>
              <a:buFontTx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altLang="en-US" sz="2400" kern="0" dirty="0" smtClean="0">
                <a:solidFill>
                  <a:srgbClr val="222222"/>
                </a:solidFill>
                <a:latin typeface="Arial"/>
                <a:cs typeface="Arial" charset="0"/>
              </a:rPr>
              <a:t>Operations</a:t>
            </a:r>
          </a:p>
          <a:p>
            <a:pPr marL="742950" lvl="1" indent="-285750" eaLnBrk="1" hangingPunct="1">
              <a:spcBef>
                <a:spcPts val="575"/>
              </a:spcBef>
              <a:buFontTx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altLang="en-US" sz="2400" kern="0" dirty="0" smtClean="0">
                <a:solidFill>
                  <a:srgbClr val="222222"/>
                </a:solidFill>
                <a:latin typeface="Arial"/>
                <a:cs typeface="Arial" charset="0"/>
              </a:rPr>
              <a:t>Physical Infrastructure</a:t>
            </a:r>
          </a:p>
          <a:p>
            <a:pPr marL="742950" lvl="1" indent="-285750" eaLnBrk="1" hangingPunct="1">
              <a:spcBef>
                <a:spcPts val="575"/>
              </a:spcBef>
              <a:buFontTx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altLang="en-US" sz="2400" kern="0" dirty="0" smtClean="0">
                <a:solidFill>
                  <a:srgbClr val="222222"/>
                </a:solidFill>
                <a:latin typeface="Arial"/>
                <a:cs typeface="Arial" charset="0"/>
              </a:rPr>
              <a:t>People</a:t>
            </a:r>
          </a:p>
          <a:p>
            <a:pPr marL="742950" lvl="1" indent="-285750" eaLnBrk="1" hangingPunct="1">
              <a:spcBef>
                <a:spcPts val="575"/>
              </a:spcBef>
              <a:buFontTx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altLang="en-US" sz="2400" kern="0" dirty="0" smtClean="0">
                <a:solidFill>
                  <a:srgbClr val="222222"/>
                </a:solidFill>
                <a:latin typeface="Arial"/>
                <a:cs typeface="Arial" charset="0"/>
              </a:rPr>
              <a:t>Functions</a:t>
            </a:r>
          </a:p>
          <a:p>
            <a:pPr marL="742950" lvl="1" indent="-285750" eaLnBrk="1" hangingPunct="1">
              <a:spcBef>
                <a:spcPts val="575"/>
              </a:spcBef>
              <a:buFontTx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altLang="en-US" sz="2400" kern="0" dirty="0" smtClean="0">
                <a:solidFill>
                  <a:srgbClr val="222222"/>
                </a:solidFill>
                <a:latin typeface="Arial"/>
                <a:cs typeface="Arial" charset="0"/>
              </a:rPr>
              <a:t>Communications</a:t>
            </a:r>
          </a:p>
          <a:p>
            <a:pPr marL="742950" lvl="1" indent="-285750" eaLnBrk="1" hangingPunct="1">
              <a:spcBef>
                <a:spcPts val="575"/>
              </a:spcBef>
              <a:buFontTx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altLang="en-US" sz="2400" kern="0" dirty="0" smtClean="0">
                <a:solidFill>
                  <a:srgbClr val="222222"/>
                </a:solidFill>
                <a:latin typeface="Arial"/>
                <a:cs typeface="Arial" charset="0"/>
              </a:rPr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335248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E006A0C-A837-4263-8841-DFD5B84FA80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The attacker does not actually intrude into the system, just blocks access from authorized users</a:t>
            </a:r>
          </a:p>
          <a:p>
            <a:pPr lvl="1" eaLnBrk="1" hangingPunct="1"/>
            <a:r>
              <a:rPr lang="en-US" altLang="en-US" smtClean="0">
                <a:latin typeface="Arial" panose="020B0604020202020204" pitchFamily="34" charset="0"/>
              </a:rPr>
              <a:t>Keeps your customers from purchasing on your Web site, denying you sales</a:t>
            </a:r>
          </a:p>
          <a:p>
            <a:pPr lvl="1" eaLnBrk="1" hangingPunct="1"/>
            <a:r>
              <a:rPr lang="en-US" altLang="en-US" smtClean="0">
                <a:latin typeface="Arial" panose="020B0604020202020204" pitchFamily="34" charset="0"/>
              </a:rPr>
              <a:t>Keeps your employees from purchasing e-tickets to a trade show, making them use a travel agent, which costs more money than you had planned</a:t>
            </a:r>
          </a:p>
          <a:p>
            <a:pPr lvl="1" eaLnBrk="1" hangingPunct="1"/>
            <a:r>
              <a:rPr lang="en-US" altLang="en-US" smtClean="0">
                <a:latin typeface="Arial" panose="020B0604020202020204" pitchFamily="34" charset="0"/>
              </a:rPr>
              <a:t>Keeps you from transferring the money from your business Line of Credit to your business account to pay for the tickets, causing your account to be overdrawn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242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0E01478-6123-479D-BEED-86FE5C23AD2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The attacker does not actually intrude into the system, just blocks access from authorized users</a:t>
            </a:r>
          </a:p>
          <a:p>
            <a:pPr lvl="1" eaLnBrk="1" hangingPunct="1"/>
            <a:r>
              <a:rPr lang="en-US" altLang="en-US" smtClean="0">
                <a:latin typeface="Arial" panose="020B0604020202020204" pitchFamily="34" charset="0"/>
              </a:rPr>
              <a:t>Keeps your customers from purchasing on your Web site, denying you sales</a:t>
            </a:r>
          </a:p>
          <a:p>
            <a:pPr lvl="1" eaLnBrk="1" hangingPunct="1"/>
            <a:r>
              <a:rPr lang="en-US" altLang="en-US" smtClean="0">
                <a:latin typeface="Arial" panose="020B0604020202020204" pitchFamily="34" charset="0"/>
              </a:rPr>
              <a:t>Keeps your employees from purchasing e-tickets to a trade show, making them use a travel agent, which costs more money than you had planned</a:t>
            </a:r>
          </a:p>
          <a:p>
            <a:pPr lvl="1" eaLnBrk="1" hangingPunct="1"/>
            <a:r>
              <a:rPr lang="en-US" altLang="en-US" smtClean="0">
                <a:latin typeface="Arial" panose="020B0604020202020204" pitchFamily="34" charset="0"/>
              </a:rPr>
              <a:t>Keeps you from transferring the money from your business Line of Credit to your business account to pay for the tickets, causing your account to be overdrawn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782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Pwc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PricewaterhouseCoopers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E10C6-2278-46DF-8982-0D5CB7448A8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88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DFE1B-D6C5-438A-ABA3-A696D36717B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4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AB786-AA43-4E34-9EC3-A10488EB05F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493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188944-619D-402C-B5C9-F9A92748287F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CERT</a:t>
            </a:r>
          </a:p>
          <a:p>
            <a:pPr lvl="1" eaLnBrk="1" hangingPunct="1"/>
            <a:r>
              <a:rPr lang="en-US" altLang="en-US" smtClean="0">
                <a:latin typeface="Arial" panose="020B0604020202020204" pitchFamily="34" charset="0"/>
              </a:rPr>
              <a:t>Computer Emergency Response Team, sponsored by Carnegie-Mellon University, the first computer incident response team</a:t>
            </a: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Microsoft Security Advisor </a:t>
            </a:r>
          </a:p>
          <a:p>
            <a:pPr lvl="1" eaLnBrk="1" hangingPunct="1"/>
            <a:r>
              <a:rPr lang="en-US" altLang="en-US" smtClean="0">
                <a:latin typeface="Arial" panose="020B0604020202020204" pitchFamily="34" charset="0"/>
              </a:rPr>
              <a:t>Microsoft security information, tools, and updates</a:t>
            </a: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F-Secure</a:t>
            </a:r>
          </a:p>
          <a:p>
            <a:pPr lvl="1" eaLnBrk="1" hangingPunct="1"/>
            <a:r>
              <a:rPr lang="en-US" altLang="en-US" smtClean="0">
                <a:latin typeface="Arial" panose="020B0604020202020204" pitchFamily="34" charset="0"/>
              </a:rPr>
              <a:t>Information on virus outbreaks</a:t>
            </a:r>
          </a:p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SANS</a:t>
            </a:r>
          </a:p>
          <a:p>
            <a:pPr lvl="1" eaLnBrk="1" hangingPunct="1"/>
            <a:r>
              <a:rPr lang="en-US" altLang="en-US" smtClean="0">
                <a:latin typeface="Arial" panose="020B0604020202020204" pitchFamily="34" charset="0"/>
              </a:rPr>
              <a:t>Documentation on computer security issues</a:t>
            </a:r>
          </a:p>
          <a:p>
            <a:pPr lvl="1" eaLnBrk="1" hangingPunct="1"/>
            <a:endParaRPr lang="en-US" altLang="en-US" smtClean="0">
              <a:latin typeface="Arial" panose="020B0604020202020204" pitchFamily="34" charset="0"/>
            </a:endParaRP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725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4AB786-AA43-4E34-9EC3-A10488EB05F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6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18CD75-BC0A-4140-8880-2B77CBB74A69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773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70DD24-0D5D-4794-904D-C0381ADC22A3}" type="slidenum">
              <a:rPr lang="en-US" smtClean="0"/>
              <a:pPr/>
              <a:t>13</a:t>
            </a:fld>
            <a:endParaRPr lang="en-US" dirty="0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08334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E70DD24-0D5D-4794-904D-C0381ADC22A3}" type="slidenum">
              <a:rPr lang="en-US" smtClean="0"/>
              <a:pPr/>
              <a:t>14</a:t>
            </a:fld>
            <a:endParaRPr lang="en-US" dirty="0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Non-repudiation is the assurance that someone cannot deny the validity of something. Non-repudiation is a legal concept that is widely used in information security and refers to a service, which provides proof of the origin of data and the integrity of the data</a:t>
            </a:r>
          </a:p>
        </p:txBody>
      </p:sp>
    </p:spTree>
    <p:extLst>
      <p:ext uri="{BB962C8B-B14F-4D97-AF65-F5344CB8AC3E}">
        <p14:creationId xmlns:p14="http://schemas.microsoft.com/office/powerpoint/2010/main" val="2278770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 worm is a standalone malware computer program that replicates itself in order to spread to other computers.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DFE1B-D6C5-438A-ABA3-A696D36717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61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411AE9-B7BC-4B57-81AF-F0FC4D78DF04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4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panose="020B0604020202020204" pitchFamily="34" charset="0"/>
              </a:rPr>
              <a:t>Spyware is the most rapidly growing type of malware.</a:t>
            </a:r>
          </a:p>
          <a:p>
            <a:pPr lvl="1" eaLnBrk="1" hangingPunct="1"/>
            <a:r>
              <a:rPr lang="en-US" altLang="en-US" dirty="0" smtClean="0">
                <a:latin typeface="Arial" panose="020B0604020202020204" pitchFamily="34" charset="0"/>
              </a:rPr>
              <a:t>Cookies: initially a good idea to help users surf the Web, now misused to spy on users</a:t>
            </a:r>
          </a:p>
          <a:p>
            <a:pPr lvl="1" eaLnBrk="1" hangingPunct="1"/>
            <a:r>
              <a:rPr lang="en-US" altLang="en-US" dirty="0" smtClean="0">
                <a:latin typeface="Arial" panose="020B0604020202020204" pitchFamily="34" charset="0"/>
              </a:rPr>
              <a:t>Key logger: both in software and hardware, captures all the user’s typing and logs it, capturing passwords, account numbers, credit card numbers, etc.</a:t>
            </a:r>
          </a:p>
          <a:p>
            <a:pPr eaLnBrk="1" hangingPunct="1"/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17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DFE1B-D6C5-438A-ABA3-A696D36717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26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612144-B0B4-43BA-92A9-715D475A6766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The attacker does not actually intrude into the system, just blocks access from authorized users</a:t>
            </a:r>
          </a:p>
          <a:p>
            <a:pPr lvl="1" eaLnBrk="1" hangingPunct="1"/>
            <a:r>
              <a:rPr lang="en-US" altLang="en-US" smtClean="0">
                <a:latin typeface="Arial" panose="020B0604020202020204" pitchFamily="34" charset="0"/>
              </a:rPr>
              <a:t>Keeps your customers from purchasing on your Web site, denying you sales</a:t>
            </a:r>
          </a:p>
          <a:p>
            <a:pPr lvl="1" eaLnBrk="1" hangingPunct="1"/>
            <a:r>
              <a:rPr lang="en-US" altLang="en-US" smtClean="0">
                <a:latin typeface="Arial" panose="020B0604020202020204" pitchFamily="34" charset="0"/>
              </a:rPr>
              <a:t>Keeps your employees from purchasing e-tickets to a trade show, making them use a travel agent, which costs more money than you had planned</a:t>
            </a:r>
          </a:p>
          <a:p>
            <a:pPr lvl="1" eaLnBrk="1" hangingPunct="1"/>
            <a:r>
              <a:rPr lang="en-US" altLang="en-US" smtClean="0">
                <a:latin typeface="Arial" panose="020B0604020202020204" pitchFamily="34" charset="0"/>
              </a:rPr>
              <a:t>Keeps you from transferring the money from your business Line of Credit to your business account to pay for the tickets, causing your account to be overdrawn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86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A943B3-F535-4CA9-9C2C-5D22144D90C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The attacker does not actually intrude into the system, just blocks access from authorized users</a:t>
            </a:r>
          </a:p>
          <a:p>
            <a:pPr lvl="1" eaLnBrk="1" hangingPunct="1"/>
            <a:r>
              <a:rPr lang="en-US" altLang="en-US" smtClean="0">
                <a:latin typeface="Arial" panose="020B0604020202020204" pitchFamily="34" charset="0"/>
              </a:rPr>
              <a:t>Keeps your customers from purchasing on your Web site, denying you sales</a:t>
            </a:r>
          </a:p>
          <a:p>
            <a:pPr lvl="1" eaLnBrk="1" hangingPunct="1"/>
            <a:r>
              <a:rPr lang="en-US" altLang="en-US" smtClean="0">
                <a:latin typeface="Arial" panose="020B0604020202020204" pitchFamily="34" charset="0"/>
              </a:rPr>
              <a:t>Keeps your employees from purchasing e-tickets to a trade show, making them use a travel agent, which costs more money than you had planned</a:t>
            </a:r>
          </a:p>
          <a:p>
            <a:pPr lvl="1" eaLnBrk="1" hangingPunct="1"/>
            <a:r>
              <a:rPr lang="en-US" altLang="en-US" smtClean="0">
                <a:latin typeface="Arial" panose="020B0604020202020204" pitchFamily="34" charset="0"/>
              </a:rPr>
              <a:t>Keeps you from transferring the money from your business Line of Credit to your business account to pay for the tickets, causing your account to be overdrawn</a:t>
            </a:r>
          </a:p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610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31996" y="2271649"/>
            <a:ext cx="8295957" cy="15388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463992" y="4103624"/>
            <a:ext cx="6831965" cy="1831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FF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HaCkRhIn0-TeaM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FF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5" dirty="0"/>
              <a:t>/dēˈkript/ </a:t>
            </a:r>
            <a:r>
              <a:rPr dirty="0"/>
              <a:t>by</a:t>
            </a:r>
            <a:r>
              <a:rPr spc="-30" dirty="0"/>
              <a:t> </a:t>
            </a:r>
            <a:r>
              <a:rPr spc="-5" dirty="0"/>
              <a:t>HaCkRhIn0-TeaM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2155265"/>
            <a:ext cx="8290560" cy="1768467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75390" rtl="0" eaLnBrk="1" latinLnBrk="0" hangingPunct="1">
              <a:spcBef>
                <a:spcPct val="0"/>
              </a:spcBef>
              <a:buNone/>
              <a:defRPr sz="576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3913961"/>
            <a:ext cx="8290560" cy="1602978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>
              <a:spcBef>
                <a:spcPts val="320"/>
              </a:spcBef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8769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ctr" defTabSz="975390" rtl="0" eaLnBrk="1" latinLnBrk="0" hangingPunct="1">
              <a:lnSpc>
                <a:spcPts val="2133"/>
              </a:lnSpc>
              <a:spcBef>
                <a:spcPts val="2133"/>
              </a:spcBef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D262D-4886-4956-9257-8B28C6108158}" type="datetime1">
              <a:rPr lang="en-US" smtClean="0"/>
              <a:pPr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19841-B96A-4DD9-B158-9961937F6A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00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107" y="1709844"/>
            <a:ext cx="3998976" cy="4970080"/>
          </a:xfrm>
        </p:spPr>
        <p:txBody>
          <a:bodyPr>
            <a:normAutofit/>
          </a:bodyPr>
          <a:lstStyle>
            <a:lvl1pPr>
              <a:defRPr sz="2560"/>
            </a:lvl1pPr>
            <a:lvl2pPr>
              <a:defRPr sz="2347"/>
            </a:lvl2pPr>
            <a:lvl3pPr>
              <a:defRPr sz="2133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6134" y="1709844"/>
            <a:ext cx="3998976" cy="4970080"/>
          </a:xfrm>
        </p:spPr>
        <p:txBody>
          <a:bodyPr>
            <a:normAutofit/>
          </a:bodyPr>
          <a:lstStyle>
            <a:lvl1pPr>
              <a:defRPr sz="2560"/>
            </a:lvl1pPr>
            <a:lvl2pPr>
              <a:defRPr sz="2347"/>
            </a:lvl2pPr>
            <a:lvl3pPr>
              <a:defRPr sz="2133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33CF-96BF-5E40-9525-EFC0B2071E25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8F62-88A2-CD47-8907-3908D019242E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99110" y="1630119"/>
            <a:ext cx="9129370" cy="0"/>
          </a:xfrm>
          <a:custGeom>
            <a:avLst/>
            <a:gdLst>
              <a:gd name="connsiteX0" fmla="*/ 0 w 8592671"/>
              <a:gd name="connsiteY0" fmla="*/ 0 h 0"/>
              <a:gd name="connsiteX1" fmla="*/ 8592671 w 85926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92671">
                <a:moveTo>
                  <a:pt x="0" y="0"/>
                </a:moveTo>
                <a:lnTo>
                  <a:pt x="8592671" y="0"/>
                </a:lnTo>
              </a:path>
            </a:pathLst>
          </a:custGeom>
          <a:ln w="317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sz="1920"/>
          </a:p>
        </p:txBody>
      </p:sp>
      <p:sp>
        <p:nvSpPr>
          <p:cNvPr id="17" name="Freeform 16"/>
          <p:cNvSpPr/>
          <p:nvPr/>
        </p:nvSpPr>
        <p:spPr>
          <a:xfrm>
            <a:off x="299110" y="6837678"/>
            <a:ext cx="9129370" cy="0"/>
          </a:xfrm>
          <a:custGeom>
            <a:avLst/>
            <a:gdLst>
              <a:gd name="connsiteX0" fmla="*/ 0 w 8592671"/>
              <a:gd name="connsiteY0" fmla="*/ 0 h 0"/>
              <a:gd name="connsiteX1" fmla="*/ 8592671 w 85926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92671">
                <a:moveTo>
                  <a:pt x="0" y="0"/>
                </a:moveTo>
                <a:lnTo>
                  <a:pt x="8592671" y="0"/>
                </a:lnTo>
              </a:path>
            </a:pathLst>
          </a:custGeom>
          <a:ln w="317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sz="1920"/>
          </a:p>
        </p:txBody>
      </p:sp>
    </p:spTree>
    <p:extLst>
      <p:ext uri="{BB962C8B-B14F-4D97-AF65-F5344CB8AC3E}">
        <p14:creationId xmlns:p14="http://schemas.microsoft.com/office/powerpoint/2010/main" val="1718929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107" y="1638000"/>
            <a:ext cx="3998976" cy="89084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20"/>
              </a:spcBef>
              <a:buNone/>
              <a:defRPr sz="2987" b="0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107" y="2524055"/>
            <a:ext cx="3998976" cy="4155869"/>
          </a:xfrm>
        </p:spPr>
        <p:txBody>
          <a:bodyPr>
            <a:normAutofit/>
          </a:bodyPr>
          <a:lstStyle>
            <a:lvl1pPr>
              <a:defRPr sz="2560"/>
            </a:lvl1pPr>
            <a:lvl2pPr>
              <a:defRPr sz="2347"/>
            </a:lvl2pPr>
            <a:lvl3pPr>
              <a:defRPr sz="2133"/>
            </a:lvl3pPr>
            <a:lvl4pPr>
              <a:defRPr sz="1920"/>
            </a:lvl4pPr>
            <a:lvl5pPr>
              <a:defRPr sz="1920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69441" y="1638000"/>
            <a:ext cx="3998976" cy="89084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20"/>
              </a:spcBef>
              <a:buNone/>
              <a:defRPr sz="2987" b="0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69441" y="2524055"/>
            <a:ext cx="3998976" cy="4155869"/>
          </a:xfrm>
        </p:spPr>
        <p:txBody>
          <a:bodyPr>
            <a:normAutofit/>
          </a:bodyPr>
          <a:lstStyle>
            <a:lvl1pPr>
              <a:defRPr sz="2560"/>
            </a:lvl1pPr>
            <a:lvl2pPr>
              <a:defRPr sz="2347"/>
            </a:lvl2pPr>
            <a:lvl3pPr>
              <a:defRPr sz="2133"/>
            </a:lvl3pPr>
            <a:lvl4pPr>
              <a:defRPr sz="1920"/>
            </a:lvl4pPr>
            <a:lvl5pPr>
              <a:defRPr sz="1920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33CF-96BF-5E40-9525-EFC0B2071E25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8F62-88A2-CD47-8907-3908D019242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99110" y="1630119"/>
            <a:ext cx="9129370" cy="0"/>
          </a:xfrm>
          <a:custGeom>
            <a:avLst/>
            <a:gdLst>
              <a:gd name="connsiteX0" fmla="*/ 0 w 8592671"/>
              <a:gd name="connsiteY0" fmla="*/ 0 h 0"/>
              <a:gd name="connsiteX1" fmla="*/ 8592671 w 85926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92671">
                <a:moveTo>
                  <a:pt x="0" y="0"/>
                </a:moveTo>
                <a:lnTo>
                  <a:pt x="8592671" y="0"/>
                </a:lnTo>
              </a:path>
            </a:pathLst>
          </a:custGeom>
          <a:ln w="317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sz="1920"/>
          </a:p>
        </p:txBody>
      </p:sp>
      <p:sp>
        <p:nvSpPr>
          <p:cNvPr id="11" name="Freeform 10"/>
          <p:cNvSpPr/>
          <p:nvPr/>
        </p:nvSpPr>
        <p:spPr>
          <a:xfrm>
            <a:off x="299110" y="6837678"/>
            <a:ext cx="9129370" cy="0"/>
          </a:xfrm>
          <a:custGeom>
            <a:avLst/>
            <a:gdLst>
              <a:gd name="connsiteX0" fmla="*/ 0 w 8592671"/>
              <a:gd name="connsiteY0" fmla="*/ 0 h 0"/>
              <a:gd name="connsiteX1" fmla="*/ 8592671 w 85926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92671">
                <a:moveTo>
                  <a:pt x="0" y="0"/>
                </a:moveTo>
                <a:lnTo>
                  <a:pt x="8592671" y="0"/>
                </a:lnTo>
              </a:path>
            </a:pathLst>
          </a:custGeom>
          <a:ln w="317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sz="1920"/>
          </a:p>
        </p:txBody>
      </p:sp>
    </p:spTree>
    <p:extLst>
      <p:ext uri="{BB962C8B-B14F-4D97-AF65-F5344CB8AC3E}">
        <p14:creationId xmlns:p14="http://schemas.microsoft.com/office/powerpoint/2010/main" val="3280886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33CF-96BF-5E40-9525-EFC0B2071E25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8F62-88A2-CD47-8907-3908D019242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299110" y="1630119"/>
            <a:ext cx="9129370" cy="0"/>
          </a:xfrm>
          <a:custGeom>
            <a:avLst/>
            <a:gdLst>
              <a:gd name="connsiteX0" fmla="*/ 0 w 8592671"/>
              <a:gd name="connsiteY0" fmla="*/ 0 h 0"/>
              <a:gd name="connsiteX1" fmla="*/ 8592671 w 85926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92671">
                <a:moveTo>
                  <a:pt x="0" y="0"/>
                </a:moveTo>
                <a:lnTo>
                  <a:pt x="8592671" y="0"/>
                </a:lnTo>
              </a:path>
            </a:pathLst>
          </a:custGeom>
          <a:ln w="317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sz="1920"/>
          </a:p>
        </p:txBody>
      </p:sp>
      <p:sp>
        <p:nvSpPr>
          <p:cNvPr id="7" name="Freeform 6"/>
          <p:cNvSpPr/>
          <p:nvPr/>
        </p:nvSpPr>
        <p:spPr>
          <a:xfrm>
            <a:off x="299110" y="6837678"/>
            <a:ext cx="9129370" cy="0"/>
          </a:xfrm>
          <a:custGeom>
            <a:avLst/>
            <a:gdLst>
              <a:gd name="connsiteX0" fmla="*/ 0 w 8592671"/>
              <a:gd name="connsiteY0" fmla="*/ 0 h 0"/>
              <a:gd name="connsiteX1" fmla="*/ 8592671 w 85926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92671">
                <a:moveTo>
                  <a:pt x="0" y="0"/>
                </a:moveTo>
                <a:lnTo>
                  <a:pt x="8592671" y="0"/>
                </a:lnTo>
              </a:path>
            </a:pathLst>
          </a:custGeom>
          <a:ln w="317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sz="1920"/>
          </a:p>
        </p:txBody>
      </p:sp>
      <p:sp>
        <p:nvSpPr>
          <p:cNvPr id="8" name="Freeform 7"/>
          <p:cNvSpPr/>
          <p:nvPr/>
        </p:nvSpPr>
        <p:spPr>
          <a:xfrm>
            <a:off x="299110" y="1630119"/>
            <a:ext cx="9129370" cy="0"/>
          </a:xfrm>
          <a:custGeom>
            <a:avLst/>
            <a:gdLst>
              <a:gd name="connsiteX0" fmla="*/ 0 w 8592671"/>
              <a:gd name="connsiteY0" fmla="*/ 0 h 0"/>
              <a:gd name="connsiteX1" fmla="*/ 8592671 w 85926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92671">
                <a:moveTo>
                  <a:pt x="0" y="0"/>
                </a:moveTo>
                <a:lnTo>
                  <a:pt x="8592671" y="0"/>
                </a:lnTo>
              </a:path>
            </a:pathLst>
          </a:custGeom>
          <a:ln w="317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sz="1920"/>
          </a:p>
        </p:txBody>
      </p:sp>
      <p:sp>
        <p:nvSpPr>
          <p:cNvPr id="9" name="Freeform 8"/>
          <p:cNvSpPr/>
          <p:nvPr/>
        </p:nvSpPr>
        <p:spPr>
          <a:xfrm>
            <a:off x="299110" y="6837678"/>
            <a:ext cx="9129370" cy="0"/>
          </a:xfrm>
          <a:custGeom>
            <a:avLst/>
            <a:gdLst>
              <a:gd name="connsiteX0" fmla="*/ 0 w 8592671"/>
              <a:gd name="connsiteY0" fmla="*/ 0 h 0"/>
              <a:gd name="connsiteX1" fmla="*/ 8592671 w 85926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92671">
                <a:moveTo>
                  <a:pt x="0" y="0"/>
                </a:moveTo>
                <a:lnTo>
                  <a:pt x="8592671" y="0"/>
                </a:lnTo>
              </a:path>
            </a:pathLst>
          </a:custGeom>
          <a:ln w="317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sz="1920"/>
          </a:p>
        </p:txBody>
      </p:sp>
      <p:sp>
        <p:nvSpPr>
          <p:cNvPr id="10" name="Freeform 9"/>
          <p:cNvSpPr/>
          <p:nvPr/>
        </p:nvSpPr>
        <p:spPr>
          <a:xfrm>
            <a:off x="299110" y="1630119"/>
            <a:ext cx="9129370" cy="0"/>
          </a:xfrm>
          <a:custGeom>
            <a:avLst/>
            <a:gdLst>
              <a:gd name="connsiteX0" fmla="*/ 0 w 8592671"/>
              <a:gd name="connsiteY0" fmla="*/ 0 h 0"/>
              <a:gd name="connsiteX1" fmla="*/ 8592671 w 85926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92671">
                <a:moveTo>
                  <a:pt x="0" y="0"/>
                </a:moveTo>
                <a:lnTo>
                  <a:pt x="8592671" y="0"/>
                </a:lnTo>
              </a:path>
            </a:pathLst>
          </a:custGeom>
          <a:ln w="317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sz="1920"/>
          </a:p>
        </p:txBody>
      </p:sp>
      <p:sp>
        <p:nvSpPr>
          <p:cNvPr id="11" name="Freeform 10"/>
          <p:cNvSpPr/>
          <p:nvPr/>
        </p:nvSpPr>
        <p:spPr>
          <a:xfrm>
            <a:off x="299110" y="6837678"/>
            <a:ext cx="9129370" cy="0"/>
          </a:xfrm>
          <a:custGeom>
            <a:avLst/>
            <a:gdLst>
              <a:gd name="connsiteX0" fmla="*/ 0 w 8592671"/>
              <a:gd name="connsiteY0" fmla="*/ 0 h 0"/>
              <a:gd name="connsiteX1" fmla="*/ 8592671 w 85926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92671">
                <a:moveTo>
                  <a:pt x="0" y="0"/>
                </a:moveTo>
                <a:lnTo>
                  <a:pt x="8592671" y="0"/>
                </a:lnTo>
              </a:path>
            </a:pathLst>
          </a:custGeom>
          <a:ln w="317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sz="1920"/>
          </a:p>
        </p:txBody>
      </p:sp>
      <p:sp>
        <p:nvSpPr>
          <p:cNvPr id="12" name="Freeform 11"/>
          <p:cNvSpPr/>
          <p:nvPr/>
        </p:nvSpPr>
        <p:spPr>
          <a:xfrm>
            <a:off x="299110" y="1630119"/>
            <a:ext cx="9129370" cy="0"/>
          </a:xfrm>
          <a:custGeom>
            <a:avLst/>
            <a:gdLst>
              <a:gd name="connsiteX0" fmla="*/ 0 w 8592671"/>
              <a:gd name="connsiteY0" fmla="*/ 0 h 0"/>
              <a:gd name="connsiteX1" fmla="*/ 8592671 w 85926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92671">
                <a:moveTo>
                  <a:pt x="0" y="0"/>
                </a:moveTo>
                <a:lnTo>
                  <a:pt x="8592671" y="0"/>
                </a:lnTo>
              </a:path>
            </a:pathLst>
          </a:custGeom>
          <a:ln w="317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sz="1920"/>
          </a:p>
        </p:txBody>
      </p:sp>
      <p:sp>
        <p:nvSpPr>
          <p:cNvPr id="13" name="Freeform 12"/>
          <p:cNvSpPr/>
          <p:nvPr/>
        </p:nvSpPr>
        <p:spPr>
          <a:xfrm>
            <a:off x="299110" y="6837678"/>
            <a:ext cx="9129370" cy="0"/>
          </a:xfrm>
          <a:custGeom>
            <a:avLst/>
            <a:gdLst>
              <a:gd name="connsiteX0" fmla="*/ 0 w 8592671"/>
              <a:gd name="connsiteY0" fmla="*/ 0 h 0"/>
              <a:gd name="connsiteX1" fmla="*/ 8592671 w 85926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92671">
                <a:moveTo>
                  <a:pt x="0" y="0"/>
                </a:moveTo>
                <a:lnTo>
                  <a:pt x="8592671" y="0"/>
                </a:lnTo>
              </a:path>
            </a:pathLst>
          </a:custGeom>
          <a:ln w="317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sz="1920"/>
          </a:p>
        </p:txBody>
      </p:sp>
    </p:spTree>
    <p:extLst>
      <p:ext uri="{BB962C8B-B14F-4D97-AF65-F5344CB8AC3E}">
        <p14:creationId xmlns:p14="http://schemas.microsoft.com/office/powerpoint/2010/main" val="2396580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33CF-96BF-5E40-9525-EFC0B2071E25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8F62-88A2-CD47-8907-3908D0192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04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963" y="857924"/>
            <a:ext cx="3706368" cy="1241672"/>
          </a:xfrm>
        </p:spPr>
        <p:txBody>
          <a:bodyPr anchor="b">
            <a:normAutofit/>
          </a:bodyPr>
          <a:lstStyle>
            <a:lvl1pPr algn="ctr">
              <a:defRPr sz="256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6144" y="480518"/>
            <a:ext cx="4194048" cy="6177520"/>
          </a:xfrm>
        </p:spPr>
        <p:txBody>
          <a:bodyPr>
            <a:normAutofit/>
          </a:bodyPr>
          <a:lstStyle>
            <a:lvl1pPr>
              <a:defRPr sz="2560"/>
            </a:lvl1pPr>
            <a:lvl2pPr>
              <a:defRPr sz="2560"/>
            </a:lvl2pPr>
            <a:lvl3pPr>
              <a:defRPr sz="2560"/>
            </a:lvl3pPr>
            <a:lvl4pPr>
              <a:defRPr sz="2560"/>
            </a:lvl4pPr>
            <a:lvl5pPr>
              <a:defRPr sz="256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5963" y="2198369"/>
            <a:ext cx="3706368" cy="3989636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1920" b="0"/>
            </a:lvl1pPr>
            <a:lvl2pPr marL="487695" indent="0">
              <a:buNone/>
              <a:defRPr sz="1280"/>
            </a:lvl2pPr>
            <a:lvl3pPr marL="975390" indent="0">
              <a:buNone/>
              <a:defRPr sz="1067"/>
            </a:lvl3pPr>
            <a:lvl4pPr marL="1463086" indent="0">
              <a:buNone/>
              <a:defRPr sz="960"/>
            </a:lvl4pPr>
            <a:lvl5pPr marL="1950781" indent="0">
              <a:buNone/>
              <a:defRPr sz="960"/>
            </a:lvl5pPr>
            <a:lvl6pPr marL="2438476" indent="0">
              <a:buNone/>
              <a:defRPr sz="960"/>
            </a:lvl6pPr>
            <a:lvl7pPr marL="2926171" indent="0">
              <a:buNone/>
              <a:defRPr sz="960"/>
            </a:lvl7pPr>
            <a:lvl8pPr marL="3413867" indent="0">
              <a:buNone/>
              <a:defRPr sz="960"/>
            </a:lvl8pPr>
            <a:lvl9pPr marL="3901562" indent="0">
              <a:buNone/>
              <a:defRPr sz="96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33CF-96BF-5E40-9525-EFC0B2071E25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8F62-88A2-CD47-8907-3908D019242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99110" y="276298"/>
            <a:ext cx="9129370" cy="0"/>
          </a:xfrm>
          <a:custGeom>
            <a:avLst/>
            <a:gdLst>
              <a:gd name="connsiteX0" fmla="*/ 0 w 8592671"/>
              <a:gd name="connsiteY0" fmla="*/ 0 h 0"/>
              <a:gd name="connsiteX1" fmla="*/ 8592671 w 85926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92671">
                <a:moveTo>
                  <a:pt x="0" y="0"/>
                </a:moveTo>
                <a:lnTo>
                  <a:pt x="8592671" y="0"/>
                </a:lnTo>
              </a:path>
            </a:pathLst>
          </a:custGeom>
          <a:ln w="317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sz="1920"/>
          </a:p>
        </p:txBody>
      </p:sp>
      <p:sp>
        <p:nvSpPr>
          <p:cNvPr id="9" name="Freeform 8"/>
          <p:cNvSpPr/>
          <p:nvPr/>
        </p:nvSpPr>
        <p:spPr>
          <a:xfrm>
            <a:off x="299110" y="6837678"/>
            <a:ext cx="9129370" cy="0"/>
          </a:xfrm>
          <a:custGeom>
            <a:avLst/>
            <a:gdLst>
              <a:gd name="connsiteX0" fmla="*/ 0 w 8592671"/>
              <a:gd name="connsiteY0" fmla="*/ 0 h 0"/>
              <a:gd name="connsiteX1" fmla="*/ 8592671 w 85926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92671">
                <a:moveTo>
                  <a:pt x="0" y="0"/>
                </a:moveTo>
                <a:lnTo>
                  <a:pt x="8592671" y="0"/>
                </a:lnTo>
              </a:path>
            </a:pathLst>
          </a:custGeom>
          <a:ln w="317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sz="1920"/>
          </a:p>
        </p:txBody>
      </p:sp>
    </p:spTree>
    <p:extLst>
      <p:ext uri="{BB962C8B-B14F-4D97-AF65-F5344CB8AC3E}">
        <p14:creationId xmlns:p14="http://schemas.microsoft.com/office/powerpoint/2010/main" val="112297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7046" y="1709843"/>
            <a:ext cx="4194048" cy="605570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75390" rtl="0" eaLnBrk="1" latinLnBrk="0" hangingPunct="1">
              <a:spcBef>
                <a:spcPct val="0"/>
              </a:spcBef>
              <a:buNone/>
              <a:defRPr sz="256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245" y="488526"/>
            <a:ext cx="3706368" cy="5451958"/>
          </a:xfrm>
          <a:noFill/>
          <a:ln w="44450">
            <a:solidFill>
              <a:schemeClr val="bg1"/>
            </a:solidFill>
            <a:miter lim="800000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372545" indent="-372545" algn="l" defTabSz="975390" rtl="0" eaLnBrk="1" latinLnBrk="0" hangingPunct="1">
              <a:spcBef>
                <a:spcPts val="2133"/>
              </a:spcBef>
              <a:buFont typeface="Wingdings 2" pitchFamily="18" charset="2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7046" y="2393781"/>
            <a:ext cx="4194048" cy="224722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493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7695" indent="0">
              <a:buNone/>
              <a:defRPr sz="1280"/>
            </a:lvl2pPr>
            <a:lvl3pPr marL="975390" indent="0">
              <a:buNone/>
              <a:defRPr sz="1067"/>
            </a:lvl3pPr>
            <a:lvl4pPr marL="1463086" indent="0">
              <a:buNone/>
              <a:defRPr sz="960"/>
            </a:lvl4pPr>
            <a:lvl5pPr marL="1950781" indent="0">
              <a:buNone/>
              <a:defRPr sz="960"/>
            </a:lvl5pPr>
            <a:lvl6pPr marL="2438476" indent="0">
              <a:buNone/>
              <a:defRPr sz="960"/>
            </a:lvl6pPr>
            <a:lvl7pPr marL="2926171" indent="0">
              <a:buNone/>
              <a:defRPr sz="960"/>
            </a:lvl7pPr>
            <a:lvl8pPr marL="3413867" indent="0">
              <a:buNone/>
              <a:defRPr sz="960"/>
            </a:lvl8pPr>
            <a:lvl9pPr marL="3901562" indent="0">
              <a:buNone/>
              <a:defRPr sz="960"/>
            </a:lvl9pPr>
          </a:lstStyle>
          <a:p>
            <a:pPr marL="0" lvl="0" indent="0" algn="l" defTabSz="975390" rtl="0" eaLnBrk="1" latinLnBrk="0" hangingPunct="1">
              <a:spcBef>
                <a:spcPts val="2133"/>
              </a:spcBef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33CF-96BF-5E40-9525-EFC0B2071E25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8F62-88A2-CD47-8907-3908D019242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99110" y="276298"/>
            <a:ext cx="9129370" cy="0"/>
          </a:xfrm>
          <a:custGeom>
            <a:avLst/>
            <a:gdLst>
              <a:gd name="connsiteX0" fmla="*/ 0 w 8592671"/>
              <a:gd name="connsiteY0" fmla="*/ 0 h 0"/>
              <a:gd name="connsiteX1" fmla="*/ 8592671 w 85926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92671">
                <a:moveTo>
                  <a:pt x="0" y="0"/>
                </a:moveTo>
                <a:lnTo>
                  <a:pt x="8592671" y="0"/>
                </a:lnTo>
              </a:path>
            </a:pathLst>
          </a:custGeom>
          <a:ln w="317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sz="1920"/>
          </a:p>
        </p:txBody>
      </p:sp>
      <p:sp>
        <p:nvSpPr>
          <p:cNvPr id="9" name="Freeform 8"/>
          <p:cNvSpPr/>
          <p:nvPr/>
        </p:nvSpPr>
        <p:spPr>
          <a:xfrm>
            <a:off x="299110" y="6837678"/>
            <a:ext cx="9129370" cy="0"/>
          </a:xfrm>
          <a:custGeom>
            <a:avLst/>
            <a:gdLst>
              <a:gd name="connsiteX0" fmla="*/ 0 w 8592671"/>
              <a:gd name="connsiteY0" fmla="*/ 0 h 0"/>
              <a:gd name="connsiteX1" fmla="*/ 8592671 w 85926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92671">
                <a:moveTo>
                  <a:pt x="0" y="0"/>
                </a:moveTo>
                <a:lnTo>
                  <a:pt x="8592671" y="0"/>
                </a:lnTo>
              </a:path>
            </a:pathLst>
          </a:custGeom>
          <a:ln w="317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sz="1920"/>
          </a:p>
        </p:txBody>
      </p:sp>
    </p:spTree>
    <p:extLst>
      <p:ext uri="{BB962C8B-B14F-4D97-AF65-F5344CB8AC3E}">
        <p14:creationId xmlns:p14="http://schemas.microsoft.com/office/powerpoint/2010/main" val="1177571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1414" y="490223"/>
            <a:ext cx="9149081" cy="4150780"/>
          </a:xfrm>
          <a:noFill/>
          <a:ln w="44450">
            <a:solidFill>
              <a:schemeClr val="bg1"/>
            </a:solidFill>
            <a:miter lim="800000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372545" indent="-372545" algn="l" defTabSz="975390" rtl="0" eaLnBrk="1" latinLnBrk="0" hangingPunct="1">
              <a:spcBef>
                <a:spcPts val="2133"/>
              </a:spcBef>
              <a:buFont typeface="Wingdings 2" pitchFamily="18" charset="2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413" y="5257667"/>
            <a:ext cx="4194048" cy="1446039"/>
          </a:xfrm>
        </p:spPr>
        <p:txBody>
          <a:bodyPr anchor="t" anchorCtr="0">
            <a:normAutofit/>
          </a:bodyPr>
          <a:lstStyle>
            <a:lvl1pPr algn="l">
              <a:defRPr sz="256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33CF-96BF-5E40-9525-EFC0B2071E25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8F62-88A2-CD47-8907-3908D019242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3"/>
          </p:nvPr>
        </p:nvSpPr>
        <p:spPr>
          <a:xfrm>
            <a:off x="5256446" y="5234699"/>
            <a:ext cx="4194048" cy="144512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320"/>
              </a:spcBef>
              <a:buNone/>
              <a:defRPr sz="1280" b="0"/>
            </a:lvl1pPr>
            <a:lvl2pPr marL="487695" indent="0">
              <a:buNone/>
              <a:defRPr sz="1280"/>
            </a:lvl2pPr>
            <a:lvl3pPr marL="975390" indent="0">
              <a:buNone/>
              <a:defRPr sz="1067"/>
            </a:lvl3pPr>
            <a:lvl4pPr marL="1463086" indent="0">
              <a:buNone/>
              <a:defRPr sz="960"/>
            </a:lvl4pPr>
            <a:lvl5pPr marL="1950781" indent="0">
              <a:buNone/>
              <a:defRPr sz="960"/>
            </a:lvl5pPr>
            <a:lvl6pPr marL="2438476" indent="0">
              <a:buNone/>
              <a:defRPr sz="960"/>
            </a:lvl6pPr>
            <a:lvl7pPr marL="2926171" indent="0">
              <a:buNone/>
              <a:defRPr sz="960"/>
            </a:lvl7pPr>
            <a:lvl8pPr marL="3413867" indent="0">
              <a:buNone/>
              <a:defRPr sz="960"/>
            </a:lvl8pPr>
            <a:lvl9pPr marL="3901562" indent="0">
              <a:buNone/>
              <a:defRPr sz="96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reeform 9"/>
          <p:cNvSpPr/>
          <p:nvPr/>
        </p:nvSpPr>
        <p:spPr>
          <a:xfrm>
            <a:off x="299110" y="6837678"/>
            <a:ext cx="9129370" cy="0"/>
          </a:xfrm>
          <a:custGeom>
            <a:avLst/>
            <a:gdLst>
              <a:gd name="connsiteX0" fmla="*/ 0 w 8592671"/>
              <a:gd name="connsiteY0" fmla="*/ 0 h 0"/>
              <a:gd name="connsiteX1" fmla="*/ 8592671 w 85926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92671">
                <a:moveTo>
                  <a:pt x="0" y="0"/>
                </a:moveTo>
                <a:lnTo>
                  <a:pt x="8592671" y="0"/>
                </a:lnTo>
              </a:path>
            </a:pathLst>
          </a:custGeom>
          <a:ln w="317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sz="1920"/>
          </a:p>
        </p:txBody>
      </p:sp>
    </p:spTree>
    <p:extLst>
      <p:ext uri="{BB962C8B-B14F-4D97-AF65-F5344CB8AC3E}">
        <p14:creationId xmlns:p14="http://schemas.microsoft.com/office/powerpoint/2010/main" val="379012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5061374" y="490223"/>
            <a:ext cx="4389120" cy="4150780"/>
          </a:xfrm>
          <a:noFill/>
          <a:ln w="44450">
            <a:solidFill>
              <a:schemeClr val="bg1"/>
            </a:solidFill>
            <a:miter lim="800000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372545" indent="-372545" algn="l" defTabSz="975390" rtl="0" eaLnBrk="1" latinLnBrk="0" hangingPunct="1">
              <a:spcBef>
                <a:spcPts val="2133"/>
              </a:spcBef>
              <a:buFont typeface="Wingdings 2" pitchFamily="18" charset="2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1413" y="490223"/>
            <a:ext cx="4389120" cy="4150780"/>
          </a:xfrm>
          <a:noFill/>
          <a:ln w="44450">
            <a:solidFill>
              <a:schemeClr val="bg1"/>
            </a:solidFill>
            <a:miter lim="800000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372545" indent="-372545" algn="l" defTabSz="975390" rtl="0" eaLnBrk="1" latinLnBrk="0" hangingPunct="1">
              <a:spcBef>
                <a:spcPts val="2133"/>
              </a:spcBef>
              <a:buFont typeface="Wingdings 2" pitchFamily="18" charset="2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413" y="5257667"/>
            <a:ext cx="4194048" cy="1446039"/>
          </a:xfrm>
        </p:spPr>
        <p:txBody>
          <a:bodyPr anchor="t" anchorCtr="0">
            <a:normAutofit/>
          </a:bodyPr>
          <a:lstStyle>
            <a:lvl1pPr algn="l">
              <a:defRPr sz="256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33CF-96BF-5E40-9525-EFC0B2071E25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8F62-88A2-CD47-8907-3908D019242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3"/>
          </p:nvPr>
        </p:nvSpPr>
        <p:spPr>
          <a:xfrm>
            <a:off x="5256446" y="5234699"/>
            <a:ext cx="4194048" cy="144512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320"/>
              </a:spcBef>
              <a:buNone/>
              <a:defRPr sz="1280" b="0"/>
            </a:lvl1pPr>
            <a:lvl2pPr marL="487695" indent="0">
              <a:buNone/>
              <a:defRPr sz="1280"/>
            </a:lvl2pPr>
            <a:lvl3pPr marL="975390" indent="0">
              <a:buNone/>
              <a:defRPr sz="1067"/>
            </a:lvl3pPr>
            <a:lvl4pPr marL="1463086" indent="0">
              <a:buNone/>
              <a:defRPr sz="960"/>
            </a:lvl4pPr>
            <a:lvl5pPr marL="1950781" indent="0">
              <a:buNone/>
              <a:defRPr sz="960"/>
            </a:lvl5pPr>
            <a:lvl6pPr marL="2438476" indent="0">
              <a:buNone/>
              <a:defRPr sz="960"/>
            </a:lvl6pPr>
            <a:lvl7pPr marL="2926171" indent="0">
              <a:buNone/>
              <a:defRPr sz="960"/>
            </a:lvl7pPr>
            <a:lvl8pPr marL="3413867" indent="0">
              <a:buNone/>
              <a:defRPr sz="960"/>
            </a:lvl8pPr>
            <a:lvl9pPr marL="3901562" indent="0">
              <a:buNone/>
              <a:defRPr sz="96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reeform 9"/>
          <p:cNvSpPr/>
          <p:nvPr/>
        </p:nvSpPr>
        <p:spPr>
          <a:xfrm>
            <a:off x="299110" y="6837678"/>
            <a:ext cx="9129370" cy="0"/>
          </a:xfrm>
          <a:custGeom>
            <a:avLst/>
            <a:gdLst>
              <a:gd name="connsiteX0" fmla="*/ 0 w 8592671"/>
              <a:gd name="connsiteY0" fmla="*/ 0 h 0"/>
              <a:gd name="connsiteX1" fmla="*/ 8592671 w 85926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92671">
                <a:moveTo>
                  <a:pt x="0" y="0"/>
                </a:moveTo>
                <a:lnTo>
                  <a:pt x="8592671" y="0"/>
                </a:lnTo>
              </a:path>
            </a:pathLst>
          </a:custGeom>
          <a:ln w="317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sz="1920"/>
          </a:p>
        </p:txBody>
      </p:sp>
    </p:spTree>
    <p:extLst>
      <p:ext uri="{BB962C8B-B14F-4D97-AF65-F5344CB8AC3E}">
        <p14:creationId xmlns:p14="http://schemas.microsoft.com/office/powerpoint/2010/main" val="27476592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413" y="5257667"/>
            <a:ext cx="4194048" cy="605570"/>
          </a:xfrm>
        </p:spPr>
        <p:txBody>
          <a:bodyPr anchor="b">
            <a:normAutofit/>
          </a:bodyPr>
          <a:lstStyle>
            <a:lvl1pPr algn="l">
              <a:defRPr sz="256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413" y="5944658"/>
            <a:ext cx="4194048" cy="697168"/>
          </a:xfrm>
        </p:spPr>
        <p:txBody>
          <a:bodyPr/>
          <a:lstStyle>
            <a:lvl1pPr marL="0" indent="0" algn="l">
              <a:spcBef>
                <a:spcPts val="320"/>
              </a:spcBef>
              <a:buNone/>
              <a:defRPr sz="1493" b="0"/>
            </a:lvl1pPr>
            <a:lvl2pPr marL="487695" indent="0">
              <a:buNone/>
              <a:defRPr sz="1280"/>
            </a:lvl2pPr>
            <a:lvl3pPr marL="975390" indent="0">
              <a:buNone/>
              <a:defRPr sz="1067"/>
            </a:lvl3pPr>
            <a:lvl4pPr marL="1463086" indent="0">
              <a:buNone/>
              <a:defRPr sz="960"/>
            </a:lvl4pPr>
            <a:lvl5pPr marL="1950781" indent="0">
              <a:buNone/>
              <a:defRPr sz="960"/>
            </a:lvl5pPr>
            <a:lvl6pPr marL="2438476" indent="0">
              <a:buNone/>
              <a:defRPr sz="960"/>
            </a:lvl6pPr>
            <a:lvl7pPr marL="2926171" indent="0">
              <a:buNone/>
              <a:defRPr sz="960"/>
            </a:lvl7pPr>
            <a:lvl8pPr marL="3413867" indent="0">
              <a:buNone/>
              <a:defRPr sz="960"/>
            </a:lvl8pPr>
            <a:lvl9pPr marL="3901562" indent="0">
              <a:buNone/>
              <a:defRPr sz="96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33CF-96BF-5E40-9525-EFC0B2071E25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8F62-88A2-CD47-8907-3908D019242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3"/>
          </p:nvPr>
        </p:nvSpPr>
        <p:spPr>
          <a:xfrm>
            <a:off x="5256446" y="5234699"/>
            <a:ext cx="4194048" cy="144512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320"/>
              </a:spcBef>
              <a:buNone/>
              <a:defRPr sz="1280" b="0"/>
            </a:lvl1pPr>
            <a:lvl2pPr marL="487695" indent="0">
              <a:buNone/>
              <a:defRPr sz="1280"/>
            </a:lvl2pPr>
            <a:lvl3pPr marL="975390" indent="0">
              <a:buNone/>
              <a:defRPr sz="1067"/>
            </a:lvl3pPr>
            <a:lvl4pPr marL="1463086" indent="0">
              <a:buNone/>
              <a:defRPr sz="960"/>
            </a:lvl4pPr>
            <a:lvl5pPr marL="1950781" indent="0">
              <a:buNone/>
              <a:defRPr sz="960"/>
            </a:lvl5pPr>
            <a:lvl6pPr marL="2438476" indent="0">
              <a:buNone/>
              <a:defRPr sz="960"/>
            </a:lvl6pPr>
            <a:lvl7pPr marL="2926171" indent="0">
              <a:buNone/>
              <a:defRPr sz="960"/>
            </a:lvl7pPr>
            <a:lvl8pPr marL="3413867" indent="0">
              <a:buNone/>
              <a:defRPr sz="960"/>
            </a:lvl8pPr>
            <a:lvl9pPr marL="3901562" indent="0">
              <a:buNone/>
              <a:defRPr sz="96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Freeform 9"/>
          <p:cNvSpPr/>
          <p:nvPr/>
        </p:nvSpPr>
        <p:spPr>
          <a:xfrm>
            <a:off x="299110" y="6837678"/>
            <a:ext cx="9129370" cy="0"/>
          </a:xfrm>
          <a:custGeom>
            <a:avLst/>
            <a:gdLst>
              <a:gd name="connsiteX0" fmla="*/ 0 w 8592671"/>
              <a:gd name="connsiteY0" fmla="*/ 0 h 0"/>
              <a:gd name="connsiteX1" fmla="*/ 8592671 w 85926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92671">
                <a:moveTo>
                  <a:pt x="0" y="0"/>
                </a:moveTo>
                <a:lnTo>
                  <a:pt x="8592671" y="0"/>
                </a:lnTo>
              </a:path>
            </a:pathLst>
          </a:custGeom>
          <a:ln w="317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sz="1920"/>
          </a:p>
        </p:txBody>
      </p:sp>
      <p:sp>
        <p:nvSpPr>
          <p:cNvPr id="12" name="Media Placeholder 11"/>
          <p:cNvSpPr>
            <a:spLocks noGrp="1"/>
          </p:cNvSpPr>
          <p:nvPr>
            <p:ph type="media" sz="quarter" idx="14"/>
          </p:nvPr>
        </p:nvSpPr>
        <p:spPr>
          <a:xfrm>
            <a:off x="301414" y="490223"/>
            <a:ext cx="9149081" cy="4113395"/>
          </a:xfrm>
          <a:noFill/>
          <a:ln w="44450">
            <a:solidFill>
              <a:schemeClr val="bg1"/>
            </a:solidFill>
            <a:miter lim="800000"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none"/>
        </p:style>
        <p:txBody>
          <a:bodyPr vert="horz" lIns="91440" tIns="45720" rIns="91440" bIns="45720" rtlCol="0">
            <a:normAutofit/>
          </a:bodyPr>
          <a:lstStyle>
            <a:lvl1pPr marL="372545" indent="-372545" algn="l" defTabSz="975390" rtl="0" eaLnBrk="1" latinLnBrk="0" hangingPunct="1">
              <a:spcBef>
                <a:spcPts val="2133"/>
              </a:spcBef>
              <a:buFont typeface="Wingdings 2" pitchFamily="18" charset="2"/>
              <a:buNone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icon to add media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96377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FF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HaCkRhIn0-TeaM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FF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5" dirty="0"/>
              <a:t>/dēˈkript/ </a:t>
            </a:r>
            <a:r>
              <a:rPr dirty="0"/>
              <a:t>by</a:t>
            </a:r>
            <a:r>
              <a:rPr spc="-30" dirty="0"/>
              <a:t> </a:t>
            </a:r>
            <a:r>
              <a:rPr spc="-5" dirty="0"/>
              <a:t>HaCkRhIn0-TeaM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33CF-96BF-5E40-9525-EFC0B2071E25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8F62-88A2-CD47-8907-3908D019242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99110" y="1630119"/>
            <a:ext cx="9129370" cy="0"/>
          </a:xfrm>
          <a:custGeom>
            <a:avLst/>
            <a:gdLst>
              <a:gd name="connsiteX0" fmla="*/ 0 w 8592671"/>
              <a:gd name="connsiteY0" fmla="*/ 0 h 0"/>
              <a:gd name="connsiteX1" fmla="*/ 8592671 w 85926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92671">
                <a:moveTo>
                  <a:pt x="0" y="0"/>
                </a:moveTo>
                <a:lnTo>
                  <a:pt x="8592671" y="0"/>
                </a:lnTo>
              </a:path>
            </a:pathLst>
          </a:custGeom>
          <a:ln w="317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sz="1920"/>
          </a:p>
        </p:txBody>
      </p:sp>
      <p:sp>
        <p:nvSpPr>
          <p:cNvPr id="8" name="Freeform 7"/>
          <p:cNvSpPr/>
          <p:nvPr/>
        </p:nvSpPr>
        <p:spPr>
          <a:xfrm>
            <a:off x="299110" y="6837678"/>
            <a:ext cx="9129370" cy="0"/>
          </a:xfrm>
          <a:custGeom>
            <a:avLst/>
            <a:gdLst>
              <a:gd name="connsiteX0" fmla="*/ 0 w 8592671"/>
              <a:gd name="connsiteY0" fmla="*/ 0 h 0"/>
              <a:gd name="connsiteX1" fmla="*/ 8592671 w 85926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92671">
                <a:moveTo>
                  <a:pt x="0" y="0"/>
                </a:moveTo>
                <a:lnTo>
                  <a:pt x="8592671" y="0"/>
                </a:lnTo>
              </a:path>
            </a:pathLst>
          </a:custGeom>
          <a:ln w="317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sz="1920"/>
          </a:p>
        </p:txBody>
      </p:sp>
    </p:spTree>
    <p:extLst>
      <p:ext uri="{BB962C8B-B14F-4D97-AF65-F5344CB8AC3E}">
        <p14:creationId xmlns:p14="http://schemas.microsoft.com/office/powerpoint/2010/main" val="2740400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84160" y="490224"/>
            <a:ext cx="1544320" cy="6189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107" y="490224"/>
            <a:ext cx="6956213" cy="6189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33CF-96BF-5E40-9525-EFC0B2071E25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8F62-88A2-CD47-8907-3908D019242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99110" y="276298"/>
            <a:ext cx="9129370" cy="0"/>
          </a:xfrm>
          <a:custGeom>
            <a:avLst/>
            <a:gdLst>
              <a:gd name="connsiteX0" fmla="*/ 0 w 8592671"/>
              <a:gd name="connsiteY0" fmla="*/ 0 h 0"/>
              <a:gd name="connsiteX1" fmla="*/ 8592671 w 85926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92671">
                <a:moveTo>
                  <a:pt x="0" y="0"/>
                </a:moveTo>
                <a:lnTo>
                  <a:pt x="8592671" y="0"/>
                </a:lnTo>
              </a:path>
            </a:pathLst>
          </a:custGeom>
          <a:ln w="317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sz="1920"/>
          </a:p>
        </p:txBody>
      </p:sp>
      <p:sp>
        <p:nvSpPr>
          <p:cNvPr id="8" name="Freeform 7"/>
          <p:cNvSpPr/>
          <p:nvPr/>
        </p:nvSpPr>
        <p:spPr>
          <a:xfrm>
            <a:off x="299110" y="6837678"/>
            <a:ext cx="9129370" cy="0"/>
          </a:xfrm>
          <a:custGeom>
            <a:avLst/>
            <a:gdLst>
              <a:gd name="connsiteX0" fmla="*/ 0 w 8592671"/>
              <a:gd name="connsiteY0" fmla="*/ 0 h 0"/>
              <a:gd name="connsiteX1" fmla="*/ 8592671 w 85926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92671">
                <a:moveTo>
                  <a:pt x="0" y="0"/>
                </a:moveTo>
                <a:lnTo>
                  <a:pt x="8592671" y="0"/>
                </a:lnTo>
              </a:path>
            </a:pathLst>
          </a:custGeom>
          <a:ln w="317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sz="1920"/>
          </a:p>
        </p:txBody>
      </p:sp>
    </p:spTree>
    <p:extLst>
      <p:ext uri="{BB962C8B-B14F-4D97-AF65-F5344CB8AC3E}">
        <p14:creationId xmlns:p14="http://schemas.microsoft.com/office/powerpoint/2010/main" val="1802152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87997" y="1685417"/>
            <a:ext cx="4245578" cy="4836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026374" y="1685417"/>
            <a:ext cx="4245578" cy="4836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FF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HaCkRhIn0-TeaM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FF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5" dirty="0"/>
              <a:t>/dēˈkript/ </a:t>
            </a:r>
            <a:r>
              <a:rPr dirty="0"/>
              <a:t>by</a:t>
            </a:r>
            <a:r>
              <a:rPr spc="-30" dirty="0"/>
              <a:t> </a:t>
            </a:r>
            <a:r>
              <a:rPr spc="-5" dirty="0"/>
              <a:t>HaCkRhIn0-TeaM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FF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HaCkRhIn0-TeaM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FF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5" dirty="0"/>
              <a:t>/dēˈkript/ </a:t>
            </a:r>
            <a:r>
              <a:rPr dirty="0"/>
              <a:t>by</a:t>
            </a:r>
            <a:r>
              <a:rPr spc="-30" dirty="0"/>
              <a:t> </a:t>
            </a:r>
            <a:r>
              <a:rPr spc="-5" dirty="0"/>
              <a:t>HaCkRhIn0-TeaM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FF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HaCkRhIn0-TeaM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FF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5" dirty="0"/>
              <a:t>/dēˈkript/ </a:t>
            </a:r>
            <a:r>
              <a:rPr dirty="0"/>
              <a:t>by</a:t>
            </a:r>
            <a:r>
              <a:rPr spc="-30" dirty="0"/>
              <a:t> </a:t>
            </a:r>
            <a:r>
              <a:rPr spc="-5" dirty="0"/>
              <a:t>HaCkRhIn0-TeaM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997" y="293116"/>
            <a:ext cx="8783955" cy="276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7680" y="1709844"/>
            <a:ext cx="4307840" cy="2232471"/>
          </a:xfrm>
        </p:spPr>
        <p:txBody>
          <a:bodyPr/>
          <a:lstStyle>
            <a:lvl1pPr>
              <a:defRPr sz="2987"/>
            </a:lvl1pPr>
            <a:lvl2pPr>
              <a:defRPr sz="2560"/>
            </a:lvl2pPr>
            <a:lvl3pPr>
              <a:defRPr sz="2133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080" y="1709844"/>
            <a:ext cx="4307840" cy="2232471"/>
          </a:xfrm>
        </p:spPr>
        <p:txBody>
          <a:bodyPr/>
          <a:lstStyle>
            <a:lvl1pPr>
              <a:defRPr sz="2987"/>
            </a:lvl1pPr>
            <a:lvl2pPr>
              <a:defRPr sz="2560"/>
            </a:lvl2pPr>
            <a:lvl3pPr>
              <a:defRPr sz="2133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965066" y="6945296"/>
            <a:ext cx="1824989" cy="153888"/>
          </a:xfrm>
        </p:spPr>
        <p:txBody>
          <a:bodyPr/>
          <a:lstStyle/>
          <a:p>
            <a:fld id="{EF9E95D3-3B5F-4F55-819C-98DF50A31C5D}" type="datetime1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7377" y="6945296"/>
            <a:ext cx="1069975" cy="15388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990080" y="6791878"/>
            <a:ext cx="2275840" cy="196977"/>
          </a:xfrm>
        </p:spPr>
        <p:txBody>
          <a:bodyPr/>
          <a:lstStyle>
            <a:lvl1pPr>
              <a:defRPr sz="1280"/>
            </a:lvl1pPr>
          </a:lstStyle>
          <a:p>
            <a:fld id="{16F07172-BAF6-F344-A163-E77E2B7834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28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89188" y="1547001"/>
            <a:ext cx="8375227" cy="3419687"/>
          </a:xfrm>
          <a:prstGeom prst="rect">
            <a:avLst/>
          </a:prstGeom>
          <a:noFill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92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2734" y="1642791"/>
            <a:ext cx="8348033" cy="1738579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75390" rtl="0" eaLnBrk="1" latinLnBrk="0" hangingPunct="1">
              <a:spcBef>
                <a:spcPct val="0"/>
              </a:spcBef>
              <a:buNone/>
              <a:defRPr sz="5760" kern="1200">
                <a:gradFill>
                  <a:gsLst>
                    <a:gs pos="0">
                      <a:schemeClr val="tx1">
                        <a:lumMod val="85000"/>
                      </a:schemeClr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2734" y="3438845"/>
            <a:ext cx="8348033" cy="91957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75390" rtl="0" eaLnBrk="1" latinLnBrk="0" hangingPunct="1">
              <a:lnSpc>
                <a:spcPct val="100000"/>
              </a:lnSpc>
              <a:spcBef>
                <a:spcPts val="320"/>
              </a:spcBef>
              <a:buFont typeface="Wingdings 2" pitchFamily="18" charset="2"/>
              <a:buNone/>
              <a:defRPr sz="1920" kern="1200">
                <a:gradFill>
                  <a:gsLst>
                    <a:gs pos="0">
                      <a:schemeClr val="tx1">
                        <a:lumMod val="85000"/>
                      </a:schemeClr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+mn-lt"/>
                <a:ea typeface="+mn-ea"/>
                <a:cs typeface="+mn-cs"/>
              </a:defRPr>
            </a:lvl1pPr>
            <a:lvl2pPr marL="487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5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63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50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8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26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13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01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33CF-96BF-5E40-9525-EFC0B2071E25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56213-B4C4-4C5C-8EAE-01416D175C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43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2133"/>
              </a:spcBef>
              <a:defRPr/>
            </a:lvl1pPr>
            <a:lvl2pPr>
              <a:spcBef>
                <a:spcPts val="640"/>
              </a:spcBef>
              <a:defRPr/>
            </a:lvl2pPr>
            <a:lvl3pPr>
              <a:spcBef>
                <a:spcPts val="640"/>
              </a:spcBef>
              <a:defRPr/>
            </a:lvl3pPr>
            <a:lvl4pPr>
              <a:spcBef>
                <a:spcPts val="640"/>
              </a:spcBef>
              <a:defRPr/>
            </a:lvl4pPr>
            <a:lvl5pPr>
              <a:spcBef>
                <a:spcPts val="64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33CF-96BF-5E40-9525-EFC0B2071E25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8F62-88A2-CD47-8907-3908D019242E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299110" y="1630119"/>
            <a:ext cx="9129370" cy="0"/>
          </a:xfrm>
          <a:custGeom>
            <a:avLst/>
            <a:gdLst>
              <a:gd name="connsiteX0" fmla="*/ 0 w 8592671"/>
              <a:gd name="connsiteY0" fmla="*/ 0 h 0"/>
              <a:gd name="connsiteX1" fmla="*/ 8592671 w 85926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92671">
                <a:moveTo>
                  <a:pt x="0" y="0"/>
                </a:moveTo>
                <a:lnTo>
                  <a:pt x="8592671" y="0"/>
                </a:lnTo>
              </a:path>
            </a:pathLst>
          </a:custGeom>
          <a:ln w="317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sz="1920"/>
          </a:p>
        </p:txBody>
      </p:sp>
      <p:sp>
        <p:nvSpPr>
          <p:cNvPr id="20" name="Freeform 19"/>
          <p:cNvSpPr/>
          <p:nvPr/>
        </p:nvSpPr>
        <p:spPr>
          <a:xfrm>
            <a:off x="299110" y="6837678"/>
            <a:ext cx="9129370" cy="0"/>
          </a:xfrm>
          <a:custGeom>
            <a:avLst/>
            <a:gdLst>
              <a:gd name="connsiteX0" fmla="*/ 0 w 8592671"/>
              <a:gd name="connsiteY0" fmla="*/ 0 h 0"/>
              <a:gd name="connsiteX1" fmla="*/ 8592671 w 85926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92671">
                <a:moveTo>
                  <a:pt x="0" y="0"/>
                </a:moveTo>
                <a:lnTo>
                  <a:pt x="8592671" y="0"/>
                </a:lnTo>
              </a:path>
            </a:pathLst>
          </a:custGeom>
          <a:ln w="3175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sz="1920"/>
          </a:p>
        </p:txBody>
      </p:sp>
    </p:spTree>
    <p:extLst>
      <p:ext uri="{BB962C8B-B14F-4D97-AF65-F5344CB8AC3E}">
        <p14:creationId xmlns:p14="http://schemas.microsoft.com/office/powerpoint/2010/main" val="1367716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529840" y="407106"/>
            <a:ext cx="4693920" cy="3256844"/>
          </a:xfrm>
          <a:noFill/>
          <a:ln w="44450">
            <a:solidFill>
              <a:schemeClr val="bg1"/>
            </a:solidFill>
            <a:miter lim="800000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none"/>
        </p:style>
        <p:txBody>
          <a:bodyPr>
            <a:normAutofit/>
          </a:bodyPr>
          <a:lstStyle>
            <a:lvl1pPr>
              <a:buNone/>
              <a:defRPr sz="2133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107" y="4430466"/>
            <a:ext cx="8380307" cy="1570749"/>
          </a:xfrm>
        </p:spPr>
        <p:txBody>
          <a:bodyPr>
            <a:noAutofit/>
          </a:bodyPr>
          <a:lstStyle>
            <a:lvl1pPr>
              <a:defRPr sz="576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107" y="6006005"/>
            <a:ext cx="8380307" cy="65615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75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63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50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38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26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138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01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E33CF-96BF-5E40-9525-EFC0B2071E25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58F62-88A2-CD47-8907-3908D0192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47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7997" y="293116"/>
            <a:ext cx="8783955" cy="11724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7997" y="1685417"/>
            <a:ext cx="8783955" cy="4836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7377" y="6945296"/>
            <a:ext cx="1069975" cy="167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rgbClr val="00FF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HaCkRhIn0-TeaM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965066" y="6945296"/>
            <a:ext cx="1824989" cy="167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rgbClr val="00FF00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5" dirty="0"/>
              <a:t>/dēˈkript/ </a:t>
            </a:r>
            <a:r>
              <a:rPr dirty="0"/>
              <a:t>by</a:t>
            </a:r>
            <a:r>
              <a:rPr spc="-30" dirty="0"/>
              <a:t> </a:t>
            </a:r>
            <a:r>
              <a:rPr spc="-5" dirty="0"/>
              <a:t>HaCkRhIn0-TeaM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027164" y="6814947"/>
            <a:ext cx="2244788" cy="366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107" y="114947"/>
            <a:ext cx="8380307" cy="139982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9802" y="1709844"/>
            <a:ext cx="8404041" cy="4957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38880" y="6791878"/>
            <a:ext cx="2275840" cy="39014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17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AABE33CF-96BF-5E40-9525-EFC0B2071E25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9110" y="6791878"/>
            <a:ext cx="3088640" cy="39014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7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5680" y="6791878"/>
            <a:ext cx="812800" cy="39014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73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7B958F62-88A2-CD47-8907-3908D0192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380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</p:sldLayoutIdLst>
  <p:txStyles>
    <p:titleStyle>
      <a:lvl1pPr algn="ctr" defTabSz="975390" rtl="0" eaLnBrk="1" latinLnBrk="0" hangingPunct="1">
        <a:spcBef>
          <a:spcPct val="0"/>
        </a:spcBef>
        <a:buNone/>
        <a:defRPr sz="5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2545" indent="-372545" algn="l" defTabSz="975390" rtl="0" eaLnBrk="1" latinLnBrk="0" hangingPunct="1">
        <a:spcBef>
          <a:spcPts val="2133"/>
        </a:spcBef>
        <a:buFont typeface="Wingdings 2" pitchFamily="18" charset="2"/>
        <a:buChar char=""/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358998" algn="l" defTabSz="975390" rtl="0" eaLnBrk="1" latinLnBrk="0" hangingPunct="1">
        <a:spcBef>
          <a:spcPts val="640"/>
        </a:spcBef>
        <a:buClr>
          <a:schemeClr val="tx1">
            <a:lumMod val="65000"/>
          </a:schemeClr>
        </a:buClr>
        <a:buFont typeface="Wingdings 2" pitchFamily="18" charset="2"/>
        <a:buChar char=""/>
        <a:defRPr sz="2347" kern="1200">
          <a:solidFill>
            <a:schemeClr val="tx1"/>
          </a:solidFill>
          <a:latin typeface="+mn-lt"/>
          <a:ea typeface="+mn-ea"/>
          <a:cs typeface="+mn-cs"/>
        </a:defRPr>
      </a:lvl2pPr>
      <a:lvl3pPr marL="1032966" indent="-301423" algn="l" defTabSz="975390" rtl="0" eaLnBrk="1" latinLnBrk="0" hangingPunct="1">
        <a:spcBef>
          <a:spcPts val="640"/>
        </a:spcBef>
        <a:buFont typeface="Wingdings 2" pitchFamily="18" charset="2"/>
        <a:buChar char="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347935" indent="-314970" algn="l" defTabSz="975390" rtl="0" eaLnBrk="1" latinLnBrk="0" hangingPunct="1">
        <a:spcBef>
          <a:spcPts val="640"/>
        </a:spcBef>
        <a:buClr>
          <a:schemeClr val="tx1">
            <a:lumMod val="65000"/>
          </a:schemeClr>
        </a:buClr>
        <a:buFont typeface="Wingdings 2" pitchFamily="18" charset="2"/>
        <a:buChar char="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649358" indent="-301423" algn="l" defTabSz="975390" rtl="0" eaLnBrk="1" latinLnBrk="0" hangingPunct="1">
        <a:spcBef>
          <a:spcPts val="640"/>
        </a:spcBef>
        <a:buFont typeface="Wingdings 2" pitchFamily="18" charset="2"/>
        <a:buChar char="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wigKjEsdTc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ert.or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ans.org/" TargetMode="External"/><Relationship Id="rId5" Type="http://schemas.openxmlformats.org/officeDocument/2006/relationships/hyperlink" Target="http://www.f-secure.com/" TargetMode="External"/><Relationship Id="rId4" Type="http://schemas.openxmlformats.org/officeDocument/2006/relationships/hyperlink" Target="http://www.microsoft.com/security/default.mspx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ahoo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6728" y="1603163"/>
            <a:ext cx="7337367" cy="4827694"/>
          </a:xfrm>
        </p:spPr>
        <p:txBody>
          <a:bodyPr>
            <a:normAutofit/>
          </a:bodyPr>
          <a:lstStyle/>
          <a:p>
            <a:r>
              <a:rPr lang="en-US" dirty="0"/>
              <a:t>Dr. Zakria</a:t>
            </a:r>
          </a:p>
          <a:p>
            <a:pPr marL="1560625" lvl="5"/>
            <a:endParaRPr lang="en-US" dirty="0"/>
          </a:p>
          <a:p>
            <a:pPr lvl="1"/>
            <a:r>
              <a:rPr lang="en-US" dirty="0"/>
              <a:t>PhD, Software Engineering</a:t>
            </a:r>
          </a:p>
          <a:p>
            <a:pPr marL="1560625" lvl="5"/>
            <a:r>
              <a:rPr lang="en-US" dirty="0"/>
              <a:t>University of Electronic Science and Technology of China.</a:t>
            </a:r>
          </a:p>
          <a:p>
            <a:pPr marL="1560625" lvl="5"/>
            <a:endParaRPr lang="en-US" dirty="0"/>
          </a:p>
          <a:p>
            <a:pPr lvl="1"/>
            <a:r>
              <a:rPr lang="en-US" dirty="0"/>
              <a:t>MS, Computer Science and Information Technology</a:t>
            </a:r>
          </a:p>
          <a:p>
            <a:pPr marL="1560625" lvl="5"/>
            <a:r>
              <a:rPr lang="en-US" dirty="0"/>
              <a:t>NED University of Engineering and Technology, Karachi.</a:t>
            </a:r>
          </a:p>
          <a:p>
            <a:pPr marL="1560625" lvl="5"/>
            <a:endParaRPr lang="en-US" dirty="0"/>
          </a:p>
          <a:p>
            <a:pPr lvl="1"/>
            <a:r>
              <a:rPr lang="en-US" dirty="0"/>
              <a:t>BS, Electrical (Computer ) Engineering</a:t>
            </a:r>
          </a:p>
          <a:p>
            <a:pPr marL="1560625" lvl="5"/>
            <a:r>
              <a:rPr lang="en-US" dirty="0"/>
              <a:t>COMSATS University, Lahore, Pakistan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07172-BAF6-F344-A163-E77E2B78346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615950"/>
            <a:ext cx="8844279" cy="923330"/>
          </a:xfrm>
        </p:spPr>
        <p:txBody>
          <a:bodyPr/>
          <a:lstStyle/>
          <a:p>
            <a:r>
              <a:rPr lang="en-US" altLang="zh-TW" sz="6000" dirty="0"/>
              <a:t>Introducing myself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10401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997" y="293116"/>
            <a:ext cx="8783955" cy="615553"/>
          </a:xfrm>
        </p:spPr>
        <p:txBody>
          <a:bodyPr/>
          <a:lstStyle/>
          <a:p>
            <a:r>
              <a:rPr lang="en-US" sz="4000" dirty="0" smtClean="0"/>
              <a:t>Cyber Security?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710" t="31030" r="40184" b="22889"/>
          <a:stretch/>
        </p:blipFill>
        <p:spPr>
          <a:xfrm>
            <a:off x="243840" y="1719653"/>
            <a:ext cx="8900160" cy="442522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8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80" y="615950"/>
            <a:ext cx="9184640" cy="2492990"/>
          </a:xfrm>
        </p:spPr>
        <p:txBody>
          <a:bodyPr/>
          <a:lstStyle/>
          <a:p>
            <a:r>
              <a:rPr lang="en-US" b="1" dirty="0" smtClean="0"/>
              <a:t>Cyber security?</a:t>
            </a:r>
          </a:p>
          <a:p>
            <a:pPr lvl="1"/>
            <a:r>
              <a:rPr lang="en-US" dirty="0" smtClean="0"/>
              <a:t>Cyber security is the protection of Internet connected system, including hardware, software, and program or data from cyber attacks.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Precautions </a:t>
            </a:r>
            <a:r>
              <a:rPr lang="en-US" dirty="0"/>
              <a:t>taken to guard against unauthorized access to data (in </a:t>
            </a:r>
            <a:r>
              <a:rPr lang="en-US" dirty="0" smtClean="0"/>
              <a:t>electronic </a:t>
            </a:r>
            <a:r>
              <a:rPr lang="en-US" dirty="0"/>
              <a:t>form) or information </a:t>
            </a:r>
            <a:r>
              <a:rPr lang="en-US" dirty="0" smtClean="0"/>
              <a:t>systems </a:t>
            </a:r>
            <a:r>
              <a:rPr lang="en-US" dirty="0"/>
              <a:t>connected with </a:t>
            </a:r>
            <a:r>
              <a:rPr lang="en-US" dirty="0" smtClean="0"/>
              <a:t>internet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Prevent crime related to Internet</a:t>
            </a:r>
          </a:p>
          <a:p>
            <a:pPr marL="275590"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E938B7E4-D737-4E0A-A13C-4E46A95578CD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45441" t="33717" r="41324" b="25086"/>
          <a:stretch/>
        </p:blipFill>
        <p:spPr>
          <a:xfrm>
            <a:off x="7467600" y="2673350"/>
            <a:ext cx="1511365" cy="264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6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997" y="293116"/>
            <a:ext cx="8783955" cy="615553"/>
          </a:xfrm>
        </p:spPr>
        <p:txBody>
          <a:bodyPr/>
          <a:lstStyle/>
          <a:p>
            <a:r>
              <a:rPr lang="en-US" sz="4000" dirty="0" smtClean="0"/>
              <a:t>Protect Against What?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874" t="32065" r="38291" b="24184"/>
          <a:stretch/>
        </p:blipFill>
        <p:spPr>
          <a:xfrm>
            <a:off x="243840" y="1727574"/>
            <a:ext cx="9184640" cy="42760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E938B7E4-D737-4E0A-A13C-4E46A95578CD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52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/>
          <p:cNvSpPr>
            <a:spLocks noGrp="1"/>
          </p:cNvSpPr>
          <p:nvPr>
            <p:ph type="sldNum" sz="quarter" idx="4294967295"/>
          </p:nvPr>
        </p:nvSpPr>
        <p:spPr>
          <a:noFill/>
        </p:spPr>
        <p:txBody>
          <a:bodyPr/>
          <a:lstStyle/>
          <a:p>
            <a:r>
              <a:rPr lang="en-US" dirty="0" smtClean="0"/>
              <a:t>- </a:t>
            </a:r>
            <a:fld id="{5E12C7E4-00AA-4201-B965-235B9EF7606F}" type="slidenum">
              <a:rPr lang="en-US" smtClean="0"/>
              <a:pPr/>
              <a:t>13</a:t>
            </a:fld>
            <a:r>
              <a:rPr lang="en-US" dirty="0" smtClean="0"/>
              <a:t> -</a:t>
            </a: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" y="1042671"/>
            <a:ext cx="9184640" cy="276999"/>
          </a:xfrm>
        </p:spPr>
        <p:txBody>
          <a:bodyPr/>
          <a:lstStyle/>
          <a:p>
            <a:r>
              <a:rPr lang="en-GB" altLang="en-US" dirty="0" smtClean="0"/>
              <a:t>CIA TRIAD (Video)</a:t>
            </a:r>
            <a:endParaRPr lang="en-US" dirty="0" smtClean="0"/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0398" y="2269084"/>
            <a:ext cx="7027164" cy="1745093"/>
          </a:xfrm>
        </p:spPr>
        <p:txBody>
          <a:bodyPr/>
          <a:lstStyle/>
          <a:p>
            <a:pPr>
              <a:lnSpc>
                <a:spcPct val="90000"/>
              </a:lnSpc>
              <a:buClr>
                <a:srgbClr val="003399"/>
              </a:buClr>
            </a:pPr>
            <a:endParaRPr lang="en-US" u="sng" dirty="0" smtClean="0">
              <a:solidFill>
                <a:srgbClr val="FF6600"/>
              </a:solidFill>
            </a:endParaRPr>
          </a:p>
          <a:p>
            <a:pPr algn="ctr">
              <a:lnSpc>
                <a:spcPct val="90000"/>
              </a:lnSpc>
              <a:buClr>
                <a:srgbClr val="003399"/>
              </a:buClr>
            </a:pPr>
            <a:endParaRPr lang="en-US" u="sng" dirty="0" smtClean="0">
              <a:solidFill>
                <a:srgbClr val="FF6600"/>
              </a:solidFill>
            </a:endParaRPr>
          </a:p>
          <a:p>
            <a:pPr algn="ctr">
              <a:lnSpc>
                <a:spcPct val="90000"/>
              </a:lnSpc>
              <a:buClr>
                <a:srgbClr val="003399"/>
              </a:buClr>
            </a:pPr>
            <a:endParaRPr lang="en-US" u="sng" dirty="0" smtClean="0">
              <a:solidFill>
                <a:srgbClr val="FF6600"/>
              </a:solidFill>
            </a:endParaRPr>
          </a:p>
          <a:p>
            <a:pPr algn="ctr">
              <a:lnSpc>
                <a:spcPct val="90000"/>
              </a:lnSpc>
              <a:buClr>
                <a:srgbClr val="003399"/>
              </a:buClr>
            </a:pPr>
            <a:endParaRPr lang="en-US" u="sng" dirty="0" smtClean="0">
              <a:solidFill>
                <a:srgbClr val="FF6600"/>
              </a:solidFill>
            </a:endParaRPr>
          </a:p>
          <a:p>
            <a:pPr algn="ctr">
              <a:lnSpc>
                <a:spcPct val="90000"/>
              </a:lnSpc>
              <a:buClr>
                <a:srgbClr val="003399"/>
              </a:buClr>
            </a:pPr>
            <a:endParaRPr lang="en-US" dirty="0" smtClean="0">
              <a:hlinkClick r:id="rId3"/>
            </a:endParaRPr>
          </a:p>
          <a:p>
            <a:pPr algn="ctr">
              <a:lnSpc>
                <a:spcPct val="90000"/>
              </a:lnSpc>
              <a:buClr>
                <a:srgbClr val="003399"/>
              </a:buClr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www.youtube.com/watch?v=rwigKjEsdTc</a:t>
            </a:r>
            <a:endParaRPr lang="en-US" dirty="0"/>
          </a:p>
          <a:p>
            <a:pPr algn="ctr">
              <a:lnSpc>
                <a:spcPct val="90000"/>
              </a:lnSpc>
              <a:buClr>
                <a:srgbClr val="003399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49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/>
          <p:cNvSpPr>
            <a:spLocks noGrp="1"/>
          </p:cNvSpPr>
          <p:nvPr>
            <p:ph type="sldNum" sz="quarter" idx="4294967295"/>
          </p:nvPr>
        </p:nvSpPr>
        <p:spPr>
          <a:noFill/>
        </p:spPr>
        <p:txBody>
          <a:bodyPr/>
          <a:lstStyle/>
          <a:p>
            <a:r>
              <a:rPr lang="en-US" dirty="0" smtClean="0"/>
              <a:t>- </a:t>
            </a:r>
            <a:fld id="{5E12C7E4-00AA-4201-B965-235B9EF7606F}" type="slidenum">
              <a:rPr lang="en-US" smtClean="0"/>
              <a:pPr/>
              <a:t>14</a:t>
            </a:fld>
            <a:r>
              <a:rPr lang="en-US" dirty="0" smtClean="0"/>
              <a:t> -</a:t>
            </a: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243840" y="1042671"/>
            <a:ext cx="9184640" cy="615553"/>
          </a:xfrm>
        </p:spPr>
        <p:txBody>
          <a:bodyPr/>
          <a:lstStyle/>
          <a:p>
            <a:r>
              <a:rPr lang="en-GB" altLang="en-US" sz="4000" dirty="0"/>
              <a:t>C.I.A. </a:t>
            </a:r>
            <a:r>
              <a:rPr lang="en-GB" altLang="en-US" sz="4000" dirty="0" smtClean="0"/>
              <a:t>triangle or </a:t>
            </a:r>
            <a:r>
              <a:rPr lang="en-US" sz="4000" dirty="0" smtClean="0"/>
              <a:t>Security Objectives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997" y="1685417"/>
            <a:ext cx="8783955" cy="5290679"/>
          </a:xfrm>
        </p:spPr>
        <p:txBody>
          <a:bodyPr/>
          <a:lstStyle/>
          <a:p>
            <a:pPr>
              <a:lnSpc>
                <a:spcPct val="90000"/>
              </a:lnSpc>
              <a:buClr>
                <a:srgbClr val="003399"/>
              </a:buClr>
            </a:pPr>
            <a:endParaRPr lang="en-US" u="sng" dirty="0" smtClean="0">
              <a:solidFill>
                <a:srgbClr val="FF6600"/>
              </a:solidFill>
            </a:endParaRPr>
          </a:p>
          <a:p>
            <a:pPr>
              <a:lnSpc>
                <a:spcPct val="90000"/>
              </a:lnSpc>
              <a:buClr>
                <a:srgbClr val="003399"/>
              </a:buClr>
            </a:pPr>
            <a:r>
              <a:rPr lang="en-US" sz="2800" u="sng" dirty="0" smtClean="0">
                <a:solidFill>
                  <a:srgbClr val="FF6600"/>
                </a:solidFill>
              </a:rPr>
              <a:t>Confidentiality</a:t>
            </a:r>
          </a:p>
          <a:p>
            <a:pPr lvl="1">
              <a:lnSpc>
                <a:spcPct val="90000"/>
              </a:lnSpc>
              <a:buClr>
                <a:srgbClr val="003399"/>
              </a:buClr>
            </a:pPr>
            <a:r>
              <a:rPr lang="en-US" sz="2800" dirty="0" smtClean="0"/>
              <a:t>“Preserving authorized restriction on information </a:t>
            </a:r>
            <a:r>
              <a:rPr lang="en-US" sz="2800" u="sng" dirty="0" smtClean="0">
                <a:solidFill>
                  <a:srgbClr val="FF6600"/>
                </a:solidFill>
              </a:rPr>
              <a:t>access</a:t>
            </a:r>
            <a:r>
              <a:rPr lang="en-US" sz="2800" dirty="0" smtClean="0"/>
              <a:t> and </a:t>
            </a:r>
            <a:r>
              <a:rPr lang="en-US" sz="2800" u="sng" dirty="0" smtClean="0">
                <a:solidFill>
                  <a:srgbClr val="FF6600"/>
                </a:solidFill>
              </a:rPr>
              <a:t>disclosure</a:t>
            </a:r>
            <a:r>
              <a:rPr lang="en-US" sz="2800" dirty="0" smtClean="0"/>
              <a:t>, including means for protecting personal privacy and proprietary information.”</a:t>
            </a:r>
          </a:p>
          <a:p>
            <a:pPr>
              <a:lnSpc>
                <a:spcPct val="90000"/>
              </a:lnSpc>
              <a:buClr>
                <a:srgbClr val="003399"/>
              </a:buClr>
            </a:pPr>
            <a:endParaRPr lang="en-US" sz="2800" u="sng" dirty="0" smtClean="0">
              <a:solidFill>
                <a:srgbClr val="FF6600"/>
              </a:solidFill>
            </a:endParaRPr>
          </a:p>
          <a:p>
            <a:pPr>
              <a:lnSpc>
                <a:spcPct val="90000"/>
              </a:lnSpc>
              <a:buClr>
                <a:srgbClr val="003399"/>
              </a:buClr>
            </a:pPr>
            <a:r>
              <a:rPr lang="en-US" sz="2800" u="sng" dirty="0" smtClean="0">
                <a:solidFill>
                  <a:srgbClr val="FF6600"/>
                </a:solidFill>
              </a:rPr>
              <a:t>Integrity</a:t>
            </a:r>
          </a:p>
          <a:p>
            <a:pPr lvl="1">
              <a:lnSpc>
                <a:spcPct val="90000"/>
              </a:lnSpc>
              <a:buClr>
                <a:srgbClr val="003399"/>
              </a:buClr>
            </a:pPr>
            <a:r>
              <a:rPr lang="en-US" sz="2800" dirty="0" smtClean="0"/>
              <a:t>“Guarding against improper information </a:t>
            </a:r>
            <a:r>
              <a:rPr lang="en-US" sz="2800" u="sng" dirty="0" smtClean="0">
                <a:solidFill>
                  <a:srgbClr val="FF6600"/>
                </a:solidFill>
              </a:rPr>
              <a:t>modification</a:t>
            </a:r>
            <a:r>
              <a:rPr lang="en-US" sz="2800" dirty="0" smtClean="0"/>
              <a:t> or </a:t>
            </a:r>
            <a:r>
              <a:rPr lang="en-US" sz="2800" u="sng" dirty="0" smtClean="0">
                <a:solidFill>
                  <a:srgbClr val="FF6600"/>
                </a:solidFill>
              </a:rPr>
              <a:t>destruction</a:t>
            </a:r>
            <a:r>
              <a:rPr lang="en-US" sz="2800" dirty="0" smtClean="0"/>
              <a:t>, and includes ensuring information </a:t>
            </a:r>
            <a:r>
              <a:rPr lang="en-US" sz="2800" u="sng" dirty="0">
                <a:solidFill>
                  <a:srgbClr val="FF6600"/>
                </a:solidFill>
              </a:rPr>
              <a:t>non-repudiation</a:t>
            </a:r>
            <a:r>
              <a:rPr lang="en-US" sz="2800" dirty="0" smtClean="0"/>
              <a:t> and authenticity.”</a:t>
            </a:r>
          </a:p>
          <a:p>
            <a:pPr lvl="1">
              <a:lnSpc>
                <a:spcPct val="90000"/>
              </a:lnSpc>
              <a:buClr>
                <a:srgbClr val="003399"/>
              </a:buClr>
            </a:pPr>
            <a:endParaRPr lang="en-US" sz="2800" dirty="0" smtClean="0"/>
          </a:p>
          <a:p>
            <a:pPr>
              <a:lnSpc>
                <a:spcPct val="90000"/>
              </a:lnSpc>
              <a:buClr>
                <a:srgbClr val="003399"/>
              </a:buClr>
            </a:pPr>
            <a:r>
              <a:rPr lang="en-US" sz="2800" u="sng" dirty="0" smtClean="0">
                <a:solidFill>
                  <a:srgbClr val="FF6600"/>
                </a:solidFill>
              </a:rPr>
              <a:t>Availability</a:t>
            </a:r>
          </a:p>
          <a:p>
            <a:pPr lvl="1">
              <a:lnSpc>
                <a:spcPct val="90000"/>
              </a:lnSpc>
              <a:buClr>
                <a:srgbClr val="003399"/>
              </a:buClr>
            </a:pPr>
            <a:r>
              <a:rPr lang="en-US" sz="2800" dirty="0" smtClean="0"/>
              <a:t>“Ensuring </a:t>
            </a:r>
            <a:r>
              <a:rPr lang="en-US" sz="2800" u="sng" dirty="0" smtClean="0">
                <a:solidFill>
                  <a:srgbClr val="FF6600"/>
                </a:solidFill>
              </a:rPr>
              <a:t>timely</a:t>
            </a:r>
            <a:r>
              <a:rPr lang="en-US" sz="2800" dirty="0" smtClean="0"/>
              <a:t> and </a:t>
            </a:r>
            <a:r>
              <a:rPr lang="en-US" sz="2800" u="sng" dirty="0" smtClean="0">
                <a:solidFill>
                  <a:srgbClr val="FF6600"/>
                </a:solidFill>
              </a:rPr>
              <a:t>reliable</a:t>
            </a:r>
            <a:r>
              <a:rPr lang="en-US" sz="2800" dirty="0" smtClean="0"/>
              <a:t> access and use of information.”</a:t>
            </a:r>
          </a:p>
        </p:txBody>
      </p:sp>
    </p:spTree>
    <p:extLst>
      <p:ext uri="{BB962C8B-B14F-4D97-AF65-F5344CB8AC3E}">
        <p14:creationId xmlns:p14="http://schemas.microsoft.com/office/powerpoint/2010/main" val="271543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4996" cy="732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059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997" y="293116"/>
            <a:ext cx="8783955" cy="615553"/>
          </a:xfrm>
        </p:spPr>
        <p:txBody>
          <a:bodyPr/>
          <a:lstStyle/>
          <a:p>
            <a:r>
              <a:rPr lang="en-US" sz="4000" dirty="0" smtClean="0"/>
              <a:t>Attacks on CIA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000" t="18344" r="5107" b="9946"/>
          <a:stretch/>
        </p:blipFill>
        <p:spPr>
          <a:xfrm>
            <a:off x="243840" y="1805865"/>
            <a:ext cx="8986221" cy="41694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E938B7E4-D737-4E0A-A13C-4E46A95578CD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307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077" y="1749742"/>
            <a:ext cx="1963270" cy="367612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0"/>
              </a:spcBef>
            </a:pPr>
            <a:r>
              <a:rPr sz="2330" spc="-60" dirty="0"/>
              <a:t>Types</a:t>
            </a:r>
            <a:r>
              <a:rPr sz="2330" spc="-35" dirty="0"/>
              <a:t> </a:t>
            </a:r>
            <a:r>
              <a:rPr sz="2330" spc="-3" dirty="0"/>
              <a:t>of</a:t>
            </a:r>
            <a:r>
              <a:rPr sz="2330" spc="-28" dirty="0"/>
              <a:t> </a:t>
            </a:r>
            <a:r>
              <a:rPr sz="2330" spc="-46" dirty="0"/>
              <a:t>Attacks</a:t>
            </a:r>
            <a:endParaRPr sz="2330"/>
          </a:p>
        </p:txBody>
      </p:sp>
      <p:grpSp>
        <p:nvGrpSpPr>
          <p:cNvPr id="3" name="object 3"/>
          <p:cNvGrpSpPr/>
          <p:nvPr/>
        </p:nvGrpSpPr>
        <p:grpSpPr>
          <a:xfrm>
            <a:off x="1936735" y="2232106"/>
            <a:ext cx="5822128" cy="3048897"/>
            <a:chOff x="864108" y="1857755"/>
            <a:chExt cx="8248015" cy="43192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4108" y="1857756"/>
              <a:ext cx="2080259" cy="21564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108" y="1857755"/>
              <a:ext cx="4145279" cy="21686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108" y="1857755"/>
              <a:ext cx="6210299" cy="21808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4108" y="1857755"/>
              <a:ext cx="8247887" cy="21808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4108" y="4038600"/>
              <a:ext cx="2104643" cy="213817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4108" y="4026408"/>
              <a:ext cx="4181856" cy="21503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4108" y="4038600"/>
              <a:ext cx="6210299" cy="21381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4108" y="1857755"/>
              <a:ext cx="8247887" cy="431901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5621731" y="6372708"/>
            <a:ext cx="1795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65" defTabSz="645494">
              <a:lnSpc>
                <a:spcPts val="1059"/>
              </a:lnSpc>
            </a:pPr>
            <a:r>
              <a:rPr spc="-25" dirty="0">
                <a:solidFill>
                  <a:prstClr val="black"/>
                </a:solidFill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94989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076" y="1749742"/>
            <a:ext cx="2032324" cy="501495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0"/>
              </a:spcBef>
            </a:pPr>
            <a:r>
              <a:rPr sz="3200" spc="-141" dirty="0" smtClean="0"/>
              <a:t>M</a:t>
            </a:r>
            <a:r>
              <a:rPr sz="3200" spc="-81" dirty="0" smtClean="0"/>
              <a:t>a</a:t>
            </a:r>
            <a:r>
              <a:rPr sz="3200" spc="-117" dirty="0" smtClean="0"/>
              <a:t>l</a:t>
            </a:r>
            <a:r>
              <a:rPr sz="3200" spc="-148" dirty="0" smtClean="0"/>
              <a:t>w</a:t>
            </a:r>
            <a:r>
              <a:rPr sz="3200" spc="-81" dirty="0" smtClean="0"/>
              <a:t>a</a:t>
            </a:r>
            <a:r>
              <a:rPr lang="en-US" sz="3200" spc="14" dirty="0"/>
              <a:t>r</a:t>
            </a:r>
            <a:r>
              <a:rPr sz="3200" spc="-67" dirty="0" smtClean="0"/>
              <a:t>e</a:t>
            </a:r>
            <a:endParaRPr sz="320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8008" y="2389170"/>
            <a:ext cx="5874495" cy="293335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5621731" y="6372708"/>
            <a:ext cx="1795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65" defTabSz="645494">
              <a:lnSpc>
                <a:spcPts val="1059"/>
              </a:lnSpc>
            </a:pPr>
            <a:r>
              <a:rPr spc="-25" dirty="0">
                <a:solidFill>
                  <a:prstClr val="black"/>
                </a:solidFill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25345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86065"/>
            <a:ext cx="9627325" cy="531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9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4950"/>
            <a:ext cx="9754996" cy="732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429496729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59436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08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914400" indent="-18288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176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280160" indent="-18288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1645920" indent="-18288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011680" indent="-18288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377440" indent="-18288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2743200" indent="-18288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108960" indent="-18288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algn="r" defTabSz="73152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fld id="{B112CE63-54BB-41E4-8685-47FE34FF1D5E}" type="slidenum">
              <a:rPr lang="en-US" altLang="en-US" sz="960">
                <a:solidFill>
                  <a:srgbClr val="3366CC"/>
                </a:solidFill>
                <a:latin typeface="Garamond" panose="02020404030301010803" pitchFamily="18" charset="0"/>
              </a:rPr>
              <a:pPr algn="r" defTabSz="73152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  <a:defRPr/>
              </a:pPr>
              <a:t>20</a:t>
            </a:fld>
            <a:endParaRPr lang="en-US" altLang="en-US" sz="96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487997" y="293116"/>
            <a:ext cx="8783955" cy="276999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bg1"/>
                </a:solidFill>
              </a:rPr>
              <a:t>Malware 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997" y="1685417"/>
            <a:ext cx="8783955" cy="150810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4400" dirty="0" smtClean="0"/>
              <a:t>Spyware</a:t>
            </a:r>
          </a:p>
          <a:p>
            <a:pPr lvl="1" eaLnBrk="1" hangingPunct="1"/>
            <a:r>
              <a:rPr lang="en-US" altLang="en-US" dirty="0" smtClean="0"/>
              <a:t>The most rapidly growing types of malware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Cookies</a:t>
            </a:r>
          </a:p>
          <a:p>
            <a:pPr marL="1200150" lvl="2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 smtClean="0"/>
              <a:t>Key logger</a:t>
            </a:r>
          </a:p>
        </p:txBody>
      </p:sp>
    </p:spTree>
    <p:extLst>
      <p:ext uri="{BB962C8B-B14F-4D97-AF65-F5344CB8AC3E}">
        <p14:creationId xmlns:p14="http://schemas.microsoft.com/office/powerpoint/2010/main" val="26308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06" y="2633636"/>
            <a:ext cx="8163866" cy="234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6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077" y="1749742"/>
            <a:ext cx="1638300" cy="367612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0"/>
              </a:spcBef>
            </a:pPr>
            <a:r>
              <a:rPr sz="2330" spc="-10" dirty="0"/>
              <a:t>How</a:t>
            </a:r>
            <a:r>
              <a:rPr sz="2330" spc="-39" dirty="0"/>
              <a:t> </a:t>
            </a:r>
            <a:r>
              <a:rPr sz="2330" spc="-92" dirty="0"/>
              <a:t>Malware</a:t>
            </a:r>
            <a:endParaRPr sz="233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8586" y="2444045"/>
            <a:ext cx="5258337" cy="280181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5621731" y="6372708"/>
            <a:ext cx="1795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65" defTabSz="645494">
              <a:lnSpc>
                <a:spcPts val="1059"/>
              </a:lnSpc>
            </a:pPr>
            <a:r>
              <a:rPr spc="-25" dirty="0">
                <a:solidFill>
                  <a:prstClr val="black"/>
                </a:solidFill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7573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077" y="1749742"/>
            <a:ext cx="1610958" cy="367612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0"/>
              </a:spcBef>
            </a:pPr>
            <a:r>
              <a:rPr sz="2330" spc="-10" dirty="0"/>
              <a:t>How</a:t>
            </a:r>
            <a:r>
              <a:rPr sz="2330" spc="-21" dirty="0"/>
              <a:t> </a:t>
            </a:r>
            <a:r>
              <a:rPr sz="2330" spc="25" dirty="0"/>
              <a:t>to</a:t>
            </a:r>
            <a:r>
              <a:rPr sz="2330" spc="-50" dirty="0"/>
              <a:t> </a:t>
            </a:r>
            <a:r>
              <a:rPr sz="2330" spc="-60" dirty="0"/>
              <a:t>Stop?</a:t>
            </a:r>
            <a:endParaRPr sz="2330"/>
          </a:p>
        </p:txBody>
      </p:sp>
      <p:grpSp>
        <p:nvGrpSpPr>
          <p:cNvPr id="3" name="object 3"/>
          <p:cNvGrpSpPr/>
          <p:nvPr/>
        </p:nvGrpSpPr>
        <p:grpSpPr>
          <a:xfrm>
            <a:off x="1602172" y="2312789"/>
            <a:ext cx="6588162" cy="3099547"/>
            <a:chOff x="390143" y="1972055"/>
            <a:chExt cx="9333230" cy="43910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143" y="1972055"/>
              <a:ext cx="2194694" cy="427870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143" y="1972055"/>
              <a:ext cx="5620511" cy="43906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143" y="1972055"/>
              <a:ext cx="9332975" cy="439064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5621731" y="6372708"/>
            <a:ext cx="1795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65" defTabSz="645494">
              <a:lnSpc>
                <a:spcPts val="1059"/>
              </a:lnSpc>
            </a:pPr>
            <a:r>
              <a:rPr spc="-25" dirty="0">
                <a:solidFill>
                  <a:prstClr val="black"/>
                </a:solidFill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130148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077" y="1749742"/>
            <a:ext cx="1840006" cy="367612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0"/>
              </a:spcBef>
            </a:pPr>
            <a:r>
              <a:rPr sz="2330" spc="-46" dirty="0"/>
              <a:t>Phishing</a:t>
            </a:r>
            <a:r>
              <a:rPr sz="2330" spc="-28" dirty="0"/>
              <a:t> </a:t>
            </a:r>
            <a:r>
              <a:rPr sz="2330" spc="-50" dirty="0"/>
              <a:t>Attack</a:t>
            </a:r>
            <a:endParaRPr sz="2330"/>
          </a:p>
        </p:txBody>
      </p:sp>
      <p:grpSp>
        <p:nvGrpSpPr>
          <p:cNvPr id="3" name="object 3"/>
          <p:cNvGrpSpPr/>
          <p:nvPr/>
        </p:nvGrpSpPr>
        <p:grpSpPr>
          <a:xfrm>
            <a:off x="1629066" y="2458018"/>
            <a:ext cx="6437555" cy="2544183"/>
            <a:chOff x="428243" y="2177795"/>
            <a:chExt cx="9119870" cy="36042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243" y="2374391"/>
              <a:ext cx="5137403" cy="29489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243" y="2177795"/>
              <a:ext cx="9119616" cy="360425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5621731" y="6372708"/>
            <a:ext cx="1795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65" defTabSz="645494">
              <a:lnSpc>
                <a:spcPts val="1059"/>
              </a:lnSpc>
            </a:pPr>
            <a:r>
              <a:rPr spc="-25" dirty="0">
                <a:solidFill>
                  <a:prstClr val="black"/>
                </a:solidFill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126739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077" y="1749742"/>
            <a:ext cx="3078480" cy="367612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0"/>
              </a:spcBef>
            </a:pPr>
            <a:r>
              <a:rPr sz="2330" spc="-46" dirty="0"/>
              <a:t>What</a:t>
            </a:r>
            <a:r>
              <a:rPr sz="2330" spc="-14" dirty="0"/>
              <a:t> </a:t>
            </a:r>
            <a:r>
              <a:rPr sz="2330" spc="-88" dirty="0"/>
              <a:t>is</a:t>
            </a:r>
            <a:r>
              <a:rPr sz="2330" spc="-3" dirty="0"/>
              <a:t> </a:t>
            </a:r>
            <a:r>
              <a:rPr sz="2330" spc="-46" dirty="0"/>
              <a:t>Phishing</a:t>
            </a:r>
            <a:r>
              <a:rPr sz="2330" spc="-28" dirty="0"/>
              <a:t> </a:t>
            </a:r>
            <a:r>
              <a:rPr sz="2330" spc="-32" dirty="0"/>
              <a:t>used</a:t>
            </a:r>
            <a:r>
              <a:rPr sz="2330" spc="-35" dirty="0"/>
              <a:t> </a:t>
            </a:r>
            <a:r>
              <a:rPr sz="2330" spc="-46" dirty="0"/>
              <a:t>for?</a:t>
            </a:r>
            <a:endParaRPr sz="233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021" y="2377335"/>
            <a:ext cx="6281450" cy="275503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070390" y="5442057"/>
            <a:ext cx="129092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65" defTabSz="645494">
              <a:lnSpc>
                <a:spcPts val="1059"/>
              </a:lnSpc>
            </a:pPr>
            <a:r>
              <a:rPr sz="918" spc="-25" dirty="0">
                <a:solidFill>
                  <a:prstClr val="black"/>
                </a:solidFill>
                <a:latin typeface="Times New Roman"/>
                <a:cs typeface="Times New Roman"/>
              </a:rPr>
              <a:t>40</a:t>
            </a:r>
            <a:endParaRPr sz="918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536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077" y="1749742"/>
            <a:ext cx="2315135" cy="367612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0"/>
              </a:spcBef>
            </a:pPr>
            <a:r>
              <a:rPr sz="2330" spc="-46" dirty="0"/>
              <a:t>Phishing</a:t>
            </a:r>
            <a:r>
              <a:rPr sz="2330" spc="-32" dirty="0"/>
              <a:t> </a:t>
            </a:r>
            <a:r>
              <a:rPr sz="2330" spc="-63" dirty="0"/>
              <a:t>Awareness</a:t>
            </a:r>
            <a:endParaRPr sz="2330"/>
          </a:p>
        </p:txBody>
      </p:sp>
      <p:grpSp>
        <p:nvGrpSpPr>
          <p:cNvPr id="3" name="object 3"/>
          <p:cNvGrpSpPr/>
          <p:nvPr/>
        </p:nvGrpSpPr>
        <p:grpSpPr>
          <a:xfrm>
            <a:off x="1607550" y="2377335"/>
            <a:ext cx="6480586" cy="2888428"/>
            <a:chOff x="397763" y="2063495"/>
            <a:chExt cx="9180830" cy="4091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4675" y="2063495"/>
              <a:ext cx="5693663" cy="40919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763" y="2063495"/>
              <a:ext cx="9180575" cy="409193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5621731" y="6372708"/>
            <a:ext cx="1795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65" defTabSz="645494">
              <a:lnSpc>
                <a:spcPts val="1059"/>
              </a:lnSpc>
            </a:pPr>
            <a:r>
              <a:rPr spc="-25" dirty="0">
                <a:solidFill>
                  <a:prstClr val="black"/>
                </a:solidFill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270970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077" y="1749742"/>
            <a:ext cx="2052021" cy="367612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0"/>
              </a:spcBef>
            </a:pPr>
            <a:r>
              <a:rPr sz="2330" spc="-39" dirty="0"/>
              <a:t>Password</a:t>
            </a:r>
            <a:r>
              <a:rPr sz="2330" spc="-46" dirty="0"/>
              <a:t> </a:t>
            </a:r>
            <a:r>
              <a:rPr sz="2330" spc="-50" dirty="0"/>
              <a:t>Attacks</a:t>
            </a:r>
            <a:endParaRPr sz="2330"/>
          </a:p>
        </p:txBody>
      </p:sp>
      <p:grpSp>
        <p:nvGrpSpPr>
          <p:cNvPr id="3" name="object 3"/>
          <p:cNvGrpSpPr/>
          <p:nvPr/>
        </p:nvGrpSpPr>
        <p:grpSpPr>
          <a:xfrm>
            <a:off x="1580656" y="2377336"/>
            <a:ext cx="6609678" cy="2660725"/>
            <a:chOff x="359663" y="2063496"/>
            <a:chExt cx="9363710" cy="37693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9663" y="2693826"/>
              <a:ext cx="3622547" cy="27445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9663" y="2063496"/>
              <a:ext cx="9363455" cy="37688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5621731" y="6372708"/>
            <a:ext cx="1795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65" defTabSz="645494">
              <a:lnSpc>
                <a:spcPts val="1059"/>
              </a:lnSpc>
            </a:pPr>
            <a:r>
              <a:rPr spc="-25" dirty="0">
                <a:solidFill>
                  <a:prstClr val="black"/>
                </a:solidFill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411470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077" y="1749742"/>
            <a:ext cx="3131820" cy="367612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0"/>
              </a:spcBef>
            </a:pPr>
            <a:r>
              <a:rPr sz="2330" spc="-60" dirty="0"/>
              <a:t>Types</a:t>
            </a:r>
            <a:r>
              <a:rPr sz="2330" spc="-28" dirty="0"/>
              <a:t> </a:t>
            </a:r>
            <a:r>
              <a:rPr sz="2330" spc="-3" dirty="0"/>
              <a:t>of</a:t>
            </a:r>
            <a:r>
              <a:rPr sz="2330" spc="-18" dirty="0"/>
              <a:t> </a:t>
            </a:r>
            <a:r>
              <a:rPr sz="2330" spc="-39" dirty="0"/>
              <a:t>Password</a:t>
            </a:r>
            <a:r>
              <a:rPr sz="2330" spc="-10" dirty="0"/>
              <a:t> </a:t>
            </a:r>
            <a:r>
              <a:rPr sz="2330" spc="-50" dirty="0"/>
              <a:t>Attacks</a:t>
            </a:r>
            <a:endParaRPr sz="233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5006" y="2427770"/>
            <a:ext cx="6471487" cy="284114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5621731" y="6372708"/>
            <a:ext cx="1795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65" defTabSz="645494">
              <a:lnSpc>
                <a:spcPts val="1059"/>
              </a:lnSpc>
            </a:pPr>
            <a:r>
              <a:rPr spc="-25" dirty="0">
                <a:solidFill>
                  <a:prstClr val="black"/>
                </a:solidFill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65692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1245407"/>
            <a:ext cx="9313817" cy="476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3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4996" cy="732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077" y="1749742"/>
            <a:ext cx="2655346" cy="367612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0"/>
              </a:spcBef>
            </a:pPr>
            <a:r>
              <a:rPr sz="2330" spc="-28" dirty="0"/>
              <a:t>Stop</a:t>
            </a:r>
            <a:r>
              <a:rPr sz="2330" spc="-21" dirty="0"/>
              <a:t> </a:t>
            </a:r>
            <a:r>
              <a:rPr sz="2330" spc="-42" dirty="0"/>
              <a:t>Password</a:t>
            </a:r>
            <a:r>
              <a:rPr sz="2330" dirty="0"/>
              <a:t> </a:t>
            </a:r>
            <a:r>
              <a:rPr sz="2330" spc="-50" dirty="0"/>
              <a:t>Attacks</a:t>
            </a:r>
            <a:endParaRPr sz="2330"/>
          </a:p>
        </p:txBody>
      </p:sp>
      <p:grpSp>
        <p:nvGrpSpPr>
          <p:cNvPr id="3" name="object 3"/>
          <p:cNvGrpSpPr/>
          <p:nvPr/>
        </p:nvGrpSpPr>
        <p:grpSpPr>
          <a:xfrm>
            <a:off x="1504277" y="2266532"/>
            <a:ext cx="6685878" cy="3127338"/>
            <a:chOff x="251459" y="1906524"/>
            <a:chExt cx="9471660" cy="44303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375" y="1906524"/>
              <a:ext cx="2220136" cy="43419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459" y="1906524"/>
              <a:ext cx="5771387" cy="44302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459" y="1906524"/>
              <a:ext cx="9471659" cy="44302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5621731" y="6372708"/>
            <a:ext cx="1795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65" defTabSz="645494">
              <a:lnSpc>
                <a:spcPts val="1059"/>
              </a:lnSpc>
            </a:pPr>
            <a:r>
              <a:rPr spc="-25" dirty="0">
                <a:solidFill>
                  <a:prstClr val="black"/>
                </a:solidFill>
              </a:rPr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211867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076" y="1749742"/>
            <a:ext cx="4470699" cy="367612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0"/>
              </a:spcBef>
            </a:pPr>
            <a:r>
              <a:rPr sz="2330" spc="-18" dirty="0"/>
              <a:t>Distributed</a:t>
            </a:r>
            <a:r>
              <a:rPr sz="2330" dirty="0"/>
              <a:t> </a:t>
            </a:r>
            <a:r>
              <a:rPr sz="2330" spc="-46" dirty="0"/>
              <a:t>Denial</a:t>
            </a:r>
            <a:r>
              <a:rPr sz="2330" spc="-21" dirty="0"/>
              <a:t> </a:t>
            </a:r>
            <a:r>
              <a:rPr sz="2330" spc="-3" dirty="0"/>
              <a:t>of</a:t>
            </a:r>
            <a:r>
              <a:rPr sz="2330" spc="18" dirty="0"/>
              <a:t> </a:t>
            </a:r>
            <a:r>
              <a:rPr sz="2330" spc="-81" dirty="0"/>
              <a:t>Services</a:t>
            </a:r>
            <a:r>
              <a:rPr sz="2330" spc="-14" dirty="0"/>
              <a:t> </a:t>
            </a:r>
            <a:r>
              <a:rPr sz="2330" spc="-25" dirty="0"/>
              <a:t>(DDoS)</a:t>
            </a:r>
            <a:endParaRPr sz="2330"/>
          </a:p>
        </p:txBody>
      </p:sp>
      <p:grpSp>
        <p:nvGrpSpPr>
          <p:cNvPr id="3" name="object 3"/>
          <p:cNvGrpSpPr/>
          <p:nvPr/>
        </p:nvGrpSpPr>
        <p:grpSpPr>
          <a:xfrm>
            <a:off x="1602171" y="2441882"/>
            <a:ext cx="6522720" cy="2613212"/>
            <a:chOff x="390143" y="2154936"/>
            <a:chExt cx="9240520" cy="37020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0143" y="2583128"/>
              <a:ext cx="2663915" cy="290066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143" y="2154936"/>
              <a:ext cx="9240011" cy="370179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5621731" y="6372708"/>
            <a:ext cx="1795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65" defTabSz="645494">
              <a:lnSpc>
                <a:spcPts val="1059"/>
              </a:lnSpc>
            </a:pPr>
            <a:r>
              <a:rPr spc="-25" dirty="0">
                <a:solidFill>
                  <a:prstClr val="black"/>
                </a:solidFill>
              </a:rPr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322866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/>
          <p:cNvSpPr>
            <a:spLocks noGrp="1"/>
          </p:cNvSpPr>
          <p:nvPr>
            <p:ph type="sldNum" sz="quarter" idx="429496729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59436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08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914400" indent="-18288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176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280160" indent="-18288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1645920" indent="-18288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011680" indent="-18288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377440" indent="-18288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2743200" indent="-18288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108960" indent="-18288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0FD93060-B16F-426C-81EA-AD1AD34F713C}" type="slidenum">
              <a:rPr lang="en-US" altLang="en-US" sz="96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32</a:t>
            </a:fld>
            <a:endParaRPr lang="en-US" altLang="en-US" sz="96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487997" y="293116"/>
            <a:ext cx="8783955" cy="276999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Denial of Service Attacks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84960" y="2200911"/>
            <a:ext cx="3779520" cy="1107996"/>
          </a:xfrm>
        </p:spPr>
        <p:txBody>
          <a:bodyPr/>
          <a:lstStyle/>
          <a:p>
            <a:pPr eaLnBrk="1" hangingPunct="1"/>
            <a:r>
              <a:rPr lang="en-US" altLang="en-US" smtClean="0"/>
              <a:t>The attacker does not intrude into the system but just blocks access by authorized users.</a:t>
            </a:r>
          </a:p>
          <a:p>
            <a:pPr lvl="1" eaLnBrk="1" hangingPunct="1"/>
            <a:endParaRPr lang="en-US" altLang="en-US" smtClean="0"/>
          </a:p>
        </p:txBody>
      </p:sp>
      <p:pic>
        <p:nvPicPr>
          <p:cNvPr id="28677" name="Picture 29" descr="MMj03158020000[1]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609850"/>
            <a:ext cx="2316480" cy="231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25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077" y="1749742"/>
            <a:ext cx="1532965" cy="367612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0"/>
              </a:spcBef>
            </a:pPr>
            <a:r>
              <a:rPr sz="2330" spc="-39" dirty="0"/>
              <a:t>Packet</a:t>
            </a:r>
            <a:r>
              <a:rPr sz="2330" spc="-81" dirty="0"/>
              <a:t> </a:t>
            </a:r>
            <a:r>
              <a:rPr sz="2330" spc="-14" dirty="0"/>
              <a:t>Flood</a:t>
            </a:r>
            <a:endParaRPr sz="233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4436" y="2545492"/>
            <a:ext cx="5612620" cy="280203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5621731" y="6372708"/>
            <a:ext cx="1795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65" defTabSz="645494">
              <a:lnSpc>
                <a:spcPts val="1059"/>
              </a:lnSpc>
            </a:pPr>
            <a:r>
              <a:rPr spc="-25" dirty="0">
                <a:solidFill>
                  <a:prstClr val="black"/>
                </a:solidFill>
              </a:rPr>
              <a:t>46</a:t>
            </a:r>
          </a:p>
        </p:txBody>
      </p:sp>
    </p:spTree>
    <p:extLst>
      <p:ext uri="{BB962C8B-B14F-4D97-AF65-F5344CB8AC3E}">
        <p14:creationId xmlns:p14="http://schemas.microsoft.com/office/powerpoint/2010/main" val="288915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076" y="1749742"/>
            <a:ext cx="4072655" cy="563050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0"/>
              </a:spcBef>
            </a:pPr>
            <a:r>
              <a:rPr sz="3600" spc="7" dirty="0"/>
              <a:t>P</a:t>
            </a:r>
            <a:r>
              <a:rPr sz="3600" spc="14" dirty="0"/>
              <a:t>r</a:t>
            </a:r>
            <a:r>
              <a:rPr sz="3600" spc="-60" dirty="0"/>
              <a:t>e</a:t>
            </a:r>
            <a:r>
              <a:rPr sz="3600" spc="-74" dirty="0"/>
              <a:t>v</a:t>
            </a:r>
            <a:r>
              <a:rPr sz="3600" spc="-85" dirty="0"/>
              <a:t>e</a:t>
            </a:r>
            <a:r>
              <a:rPr sz="3600" spc="18" dirty="0"/>
              <a:t>n</a:t>
            </a:r>
            <a:r>
              <a:rPr sz="3600" spc="28" dirty="0"/>
              <a:t>t</a:t>
            </a:r>
            <a:r>
              <a:rPr sz="3600" spc="-117" dirty="0"/>
              <a:t>i</a:t>
            </a:r>
            <a:r>
              <a:rPr sz="3600" spc="18" dirty="0"/>
              <a:t>o</a:t>
            </a:r>
            <a:r>
              <a:rPr sz="3600" spc="21" dirty="0"/>
              <a:t>n</a:t>
            </a:r>
            <a:endParaRPr sz="36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2415" y="2531516"/>
            <a:ext cx="6231580" cy="268964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5621731" y="6372708"/>
            <a:ext cx="1795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65" defTabSz="645494">
              <a:lnSpc>
                <a:spcPts val="1059"/>
              </a:lnSpc>
            </a:pPr>
            <a:r>
              <a:rPr spc="-25" dirty="0">
                <a:solidFill>
                  <a:prstClr val="black"/>
                </a:solidFill>
              </a:rPr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118463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077" y="1749742"/>
            <a:ext cx="2138082" cy="367612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0"/>
              </a:spcBef>
            </a:pPr>
            <a:r>
              <a:rPr sz="2330" spc="-67" dirty="0"/>
              <a:t>Man</a:t>
            </a:r>
            <a:r>
              <a:rPr sz="2330" spc="-18" dirty="0"/>
              <a:t> </a:t>
            </a:r>
            <a:r>
              <a:rPr sz="2330" spc="-46" dirty="0"/>
              <a:t>in</a:t>
            </a:r>
            <a:r>
              <a:rPr sz="2330" spc="-18" dirty="0"/>
              <a:t> </a:t>
            </a:r>
            <a:r>
              <a:rPr sz="2330" spc="-7" dirty="0"/>
              <a:t>the</a:t>
            </a:r>
            <a:r>
              <a:rPr sz="2330" spc="-32" dirty="0"/>
              <a:t> </a:t>
            </a:r>
            <a:r>
              <a:rPr sz="2330" spc="-70" dirty="0"/>
              <a:t>Middle</a:t>
            </a:r>
            <a:endParaRPr sz="233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60541" y="2377336"/>
            <a:ext cx="5174427" cy="276041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5621731" y="6372708"/>
            <a:ext cx="1795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65" defTabSz="645494">
              <a:lnSpc>
                <a:spcPts val="1059"/>
              </a:lnSpc>
            </a:pPr>
            <a:r>
              <a:rPr spc="-25" dirty="0">
                <a:solidFill>
                  <a:prstClr val="black"/>
                </a:solidFill>
              </a:rPr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38932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077" y="1749742"/>
            <a:ext cx="1758875" cy="367612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0"/>
              </a:spcBef>
            </a:pPr>
            <a:r>
              <a:rPr sz="2330" spc="-21" dirty="0"/>
              <a:t>Prevent</a:t>
            </a:r>
            <a:r>
              <a:rPr sz="2330" spc="-57" dirty="0"/>
              <a:t> </a:t>
            </a:r>
            <a:r>
              <a:rPr sz="2330" spc="-53" dirty="0"/>
              <a:t>MITM</a:t>
            </a:r>
            <a:endParaRPr sz="2330"/>
          </a:p>
        </p:txBody>
      </p:sp>
      <p:grpSp>
        <p:nvGrpSpPr>
          <p:cNvPr id="3" name="object 3"/>
          <p:cNvGrpSpPr/>
          <p:nvPr/>
        </p:nvGrpSpPr>
        <p:grpSpPr>
          <a:xfrm>
            <a:off x="1504277" y="2600019"/>
            <a:ext cx="6685878" cy="2554941"/>
            <a:chOff x="251459" y="2378964"/>
            <a:chExt cx="9471660" cy="36195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3759" y="2572175"/>
              <a:ext cx="6283607" cy="331036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459" y="2378964"/>
              <a:ext cx="9471659" cy="36195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5621731" y="6372708"/>
            <a:ext cx="1795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65" defTabSz="645494">
              <a:lnSpc>
                <a:spcPts val="1059"/>
              </a:lnSpc>
            </a:pPr>
            <a:r>
              <a:rPr spc="-25" dirty="0">
                <a:solidFill>
                  <a:prstClr val="black"/>
                </a:solidFill>
              </a:rPr>
              <a:t>49</a:t>
            </a:r>
          </a:p>
        </p:txBody>
      </p:sp>
    </p:spTree>
    <p:extLst>
      <p:ext uri="{BB962C8B-B14F-4D97-AF65-F5344CB8AC3E}">
        <p14:creationId xmlns:p14="http://schemas.microsoft.com/office/powerpoint/2010/main" val="251571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077" y="1749742"/>
            <a:ext cx="2328582" cy="367612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0"/>
              </a:spcBef>
            </a:pPr>
            <a:r>
              <a:rPr sz="2330" spc="-50" dirty="0"/>
              <a:t>Drive-by</a:t>
            </a:r>
            <a:r>
              <a:rPr sz="2330" spc="-7" dirty="0"/>
              <a:t> </a:t>
            </a:r>
            <a:r>
              <a:rPr sz="2330" spc="-25" dirty="0"/>
              <a:t>Download</a:t>
            </a:r>
            <a:endParaRPr sz="233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4278" y="2594641"/>
            <a:ext cx="6710783" cy="253557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070390" y="5442057"/>
            <a:ext cx="129092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65" defTabSz="645494">
              <a:lnSpc>
                <a:spcPts val="1059"/>
              </a:lnSpc>
            </a:pPr>
            <a:r>
              <a:rPr sz="918" spc="-25" dirty="0">
                <a:solidFill>
                  <a:prstClr val="black"/>
                </a:solidFill>
                <a:latin typeface="Times New Roman"/>
                <a:cs typeface="Times New Roman"/>
              </a:rPr>
              <a:t>50</a:t>
            </a:r>
            <a:endParaRPr sz="918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915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077" y="1749742"/>
            <a:ext cx="1584512" cy="367612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0"/>
              </a:spcBef>
            </a:pPr>
            <a:r>
              <a:rPr sz="2330" spc="-10" dirty="0"/>
              <a:t>How</a:t>
            </a:r>
            <a:r>
              <a:rPr sz="2330" spc="-21" dirty="0"/>
              <a:t> </a:t>
            </a:r>
            <a:r>
              <a:rPr sz="2330" spc="-53" dirty="0"/>
              <a:t>it</a:t>
            </a:r>
            <a:r>
              <a:rPr sz="2330" spc="-32" dirty="0"/>
              <a:t> </a:t>
            </a:r>
            <a:r>
              <a:rPr sz="2330" spc="-74" dirty="0"/>
              <a:t>work?</a:t>
            </a:r>
            <a:endParaRPr sz="233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04278" y="2458017"/>
            <a:ext cx="6604109" cy="257091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5621731" y="6372708"/>
            <a:ext cx="1795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65" defTabSz="645494">
              <a:lnSpc>
                <a:spcPts val="1059"/>
              </a:lnSpc>
            </a:pPr>
            <a:r>
              <a:rPr spc="-25" dirty="0">
                <a:solidFill>
                  <a:prstClr val="black"/>
                </a:solidFill>
              </a:rPr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262391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077" y="1749742"/>
            <a:ext cx="1425837" cy="367612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0"/>
              </a:spcBef>
            </a:pPr>
            <a:r>
              <a:rPr sz="2330" spc="-141" dirty="0"/>
              <a:t>M</a:t>
            </a:r>
            <a:r>
              <a:rPr sz="2330" spc="-81" dirty="0"/>
              <a:t>a</a:t>
            </a:r>
            <a:r>
              <a:rPr sz="2330" spc="-117" dirty="0"/>
              <a:t>l</a:t>
            </a:r>
            <a:r>
              <a:rPr sz="2330" spc="-74" dirty="0"/>
              <a:t>v</a:t>
            </a:r>
            <a:r>
              <a:rPr sz="2330" spc="-60" dirty="0"/>
              <a:t>e</a:t>
            </a:r>
            <a:r>
              <a:rPr sz="2330" spc="-10" dirty="0"/>
              <a:t>r</a:t>
            </a:r>
            <a:r>
              <a:rPr sz="2330" spc="28" dirty="0"/>
              <a:t>t</a:t>
            </a:r>
            <a:r>
              <a:rPr sz="2330" spc="-117" dirty="0"/>
              <a:t>i</a:t>
            </a:r>
            <a:r>
              <a:rPr sz="2330" spc="-74" dirty="0"/>
              <a:t>s</a:t>
            </a:r>
            <a:r>
              <a:rPr sz="2330" spc="-117" dirty="0"/>
              <a:t>i</a:t>
            </a:r>
            <a:r>
              <a:rPr sz="2330" spc="18" dirty="0"/>
              <a:t>n</a:t>
            </a:r>
            <a:r>
              <a:rPr sz="2330" spc="-123" dirty="0"/>
              <a:t>g</a:t>
            </a:r>
            <a:endParaRPr sz="233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6550" y="2393471"/>
            <a:ext cx="6605229" cy="289602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5621731" y="6372708"/>
            <a:ext cx="1795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65" defTabSz="645494">
              <a:lnSpc>
                <a:spcPts val="1059"/>
              </a:lnSpc>
            </a:pPr>
            <a:r>
              <a:rPr spc="-25" dirty="0">
                <a:solidFill>
                  <a:prstClr val="black"/>
                </a:solidFill>
              </a:rPr>
              <a:t>52</a:t>
            </a:r>
          </a:p>
        </p:txBody>
      </p:sp>
    </p:spTree>
    <p:extLst>
      <p:ext uri="{BB962C8B-B14F-4D97-AF65-F5344CB8AC3E}">
        <p14:creationId xmlns:p14="http://schemas.microsoft.com/office/powerpoint/2010/main" val="63424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4996" cy="732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076" y="1749742"/>
            <a:ext cx="1727523" cy="367612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0"/>
              </a:spcBef>
            </a:pPr>
            <a:r>
              <a:rPr sz="2330" spc="7" dirty="0"/>
              <a:t>P</a:t>
            </a:r>
            <a:r>
              <a:rPr sz="2330" spc="14" dirty="0"/>
              <a:t>r</a:t>
            </a:r>
            <a:r>
              <a:rPr sz="2330" spc="-60" dirty="0"/>
              <a:t>e</a:t>
            </a:r>
            <a:r>
              <a:rPr sz="2330" spc="-74" dirty="0"/>
              <a:t>v</a:t>
            </a:r>
            <a:r>
              <a:rPr sz="2330" spc="-85" dirty="0"/>
              <a:t>e</a:t>
            </a:r>
            <a:r>
              <a:rPr sz="2330" spc="18" dirty="0"/>
              <a:t>n</a:t>
            </a:r>
            <a:r>
              <a:rPr sz="2330" spc="28" dirty="0"/>
              <a:t>t</a:t>
            </a:r>
            <a:r>
              <a:rPr sz="2330" spc="-117" dirty="0"/>
              <a:t>i</a:t>
            </a:r>
            <a:r>
              <a:rPr sz="2330" spc="18" dirty="0"/>
              <a:t>o</a:t>
            </a:r>
            <a:r>
              <a:rPr sz="2330" spc="21" dirty="0"/>
              <a:t>n</a:t>
            </a:r>
            <a:endParaRPr sz="233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3659" y="2477818"/>
            <a:ext cx="6031719" cy="28195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5621731" y="6372708"/>
            <a:ext cx="1795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65" defTabSz="645494">
              <a:lnSpc>
                <a:spcPts val="1059"/>
              </a:lnSpc>
            </a:pPr>
            <a:r>
              <a:rPr spc="-25" dirty="0">
                <a:solidFill>
                  <a:prstClr val="black"/>
                </a:solidFill>
              </a:rPr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220199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077" y="1749742"/>
            <a:ext cx="1842247" cy="367612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0"/>
              </a:spcBef>
            </a:pPr>
            <a:r>
              <a:rPr sz="2330" spc="-60" dirty="0"/>
              <a:t>Rogue</a:t>
            </a:r>
            <a:r>
              <a:rPr sz="2330" spc="-39" dirty="0"/>
              <a:t> </a:t>
            </a:r>
            <a:r>
              <a:rPr sz="2330" spc="-57" dirty="0"/>
              <a:t>Software</a:t>
            </a:r>
            <a:endParaRPr sz="233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5325" y="2680701"/>
            <a:ext cx="6514830" cy="199124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5621731" y="6372708"/>
            <a:ext cx="1795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65" defTabSz="645494">
              <a:lnSpc>
                <a:spcPts val="1059"/>
              </a:lnSpc>
            </a:pPr>
            <a:r>
              <a:rPr spc="-25" dirty="0">
                <a:solidFill>
                  <a:prstClr val="black"/>
                </a:solidFill>
              </a:rPr>
              <a:t>54</a:t>
            </a:r>
          </a:p>
        </p:txBody>
      </p:sp>
    </p:spTree>
    <p:extLst>
      <p:ext uri="{BB962C8B-B14F-4D97-AF65-F5344CB8AC3E}">
        <p14:creationId xmlns:p14="http://schemas.microsoft.com/office/powerpoint/2010/main" val="325109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076" y="1749742"/>
            <a:ext cx="1879923" cy="367612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0"/>
              </a:spcBef>
            </a:pPr>
            <a:r>
              <a:rPr sz="2330" spc="-28" dirty="0"/>
              <a:t>Propagation</a:t>
            </a:r>
            <a:endParaRPr sz="233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2855" y="2458018"/>
            <a:ext cx="6199129" cy="278912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5621731" y="6372708"/>
            <a:ext cx="1795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65" defTabSz="645494">
              <a:lnSpc>
                <a:spcPts val="1059"/>
              </a:lnSpc>
            </a:pPr>
            <a:r>
              <a:rPr spc="-25" dirty="0">
                <a:solidFill>
                  <a:prstClr val="black"/>
                </a:solidFill>
              </a:rPr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23085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076" y="1749742"/>
            <a:ext cx="1803723" cy="367612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0"/>
              </a:spcBef>
            </a:pPr>
            <a:r>
              <a:rPr sz="2330" spc="7" dirty="0"/>
              <a:t>P</a:t>
            </a:r>
            <a:r>
              <a:rPr sz="2330" spc="14" dirty="0"/>
              <a:t>r</a:t>
            </a:r>
            <a:r>
              <a:rPr sz="2330" spc="-60" dirty="0"/>
              <a:t>e</a:t>
            </a:r>
            <a:r>
              <a:rPr sz="2330" spc="-74" dirty="0"/>
              <a:t>v</a:t>
            </a:r>
            <a:r>
              <a:rPr sz="2330" spc="-85" dirty="0"/>
              <a:t>e</a:t>
            </a:r>
            <a:r>
              <a:rPr sz="2330" spc="18" dirty="0"/>
              <a:t>n</a:t>
            </a:r>
            <a:r>
              <a:rPr sz="2330" spc="28" dirty="0"/>
              <a:t>t</a:t>
            </a:r>
            <a:r>
              <a:rPr sz="2330" spc="-117" dirty="0"/>
              <a:t>i</a:t>
            </a:r>
            <a:r>
              <a:rPr sz="2330" spc="18" dirty="0"/>
              <a:t>o</a:t>
            </a:r>
            <a:r>
              <a:rPr sz="2330" spc="21" dirty="0"/>
              <a:t>n</a:t>
            </a:r>
            <a:endParaRPr sz="233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6626" y="2377336"/>
            <a:ext cx="6726094" cy="289551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5621731" y="6372708"/>
            <a:ext cx="1795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65" defTabSz="645494">
              <a:lnSpc>
                <a:spcPts val="1059"/>
              </a:lnSpc>
            </a:pPr>
            <a:r>
              <a:rPr spc="-25" dirty="0">
                <a:solidFill>
                  <a:prstClr val="black"/>
                </a:solidFill>
              </a:rPr>
              <a:t>56</a:t>
            </a:r>
          </a:p>
        </p:txBody>
      </p:sp>
    </p:spTree>
    <p:extLst>
      <p:ext uri="{BB962C8B-B14F-4D97-AF65-F5344CB8AC3E}">
        <p14:creationId xmlns:p14="http://schemas.microsoft.com/office/powerpoint/2010/main" val="349748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429496729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59436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08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914400" indent="-18288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176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280160" indent="-18288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1645920" indent="-18288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011680" indent="-18288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377440" indent="-18288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2743200" indent="-18288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108960" indent="-18288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7E096DC5-DBAB-4D81-9D61-DDFF4DE7E8B0}" type="slidenum">
              <a:rPr lang="en-US" altLang="en-US" sz="96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44</a:t>
            </a:fld>
            <a:endParaRPr lang="en-US" altLang="en-US" sz="96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487997" y="293116"/>
            <a:ext cx="8783955" cy="276999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Web Attacks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84960" y="2200911"/>
            <a:ext cx="3779520" cy="1107996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The attacker attempts to breach a web application. Common attacks of this type are SQL injection </a:t>
            </a:r>
          </a:p>
          <a:p>
            <a:pPr lvl="1" eaLnBrk="1" hangingPunct="1"/>
            <a:endParaRPr lang="en-US" altLang="en-US" dirty="0" smtClean="0"/>
          </a:p>
        </p:txBody>
      </p:sp>
      <p:pic>
        <p:nvPicPr>
          <p:cNvPr id="30725" name="Picture 29" descr="MMj03158020000[1]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609850"/>
            <a:ext cx="2316480" cy="231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028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" y="1339850"/>
            <a:ext cx="9349740" cy="422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7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429496729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59436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08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914400" indent="-18288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176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280160" indent="-18288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1645920" indent="-18288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011680" indent="-18288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377440" indent="-18288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2743200" indent="-18288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108960" indent="-18288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F9FBBD47-E41E-4FF6-B9D7-25CA241B7BE7}" type="slidenum">
              <a:rPr lang="en-US" altLang="en-US" sz="96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46</a:t>
            </a:fld>
            <a:endParaRPr lang="en-US" altLang="en-US" sz="96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487997" y="293116"/>
            <a:ext cx="8783955" cy="276999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Session Hijacking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84960" y="2200911"/>
            <a:ext cx="3779520" cy="1107996"/>
          </a:xfrm>
        </p:spPr>
        <p:txBody>
          <a:bodyPr/>
          <a:lstStyle/>
          <a:p>
            <a:pPr eaLnBrk="1" hangingPunct="1"/>
            <a:r>
              <a:rPr lang="en-US" altLang="en-US" smtClean="0"/>
              <a:t>This is a complex attack that involves actually taking over an authenticated session.</a:t>
            </a:r>
          </a:p>
          <a:p>
            <a:pPr lvl="1" eaLnBrk="1" hangingPunct="1"/>
            <a:endParaRPr lang="en-US" altLang="en-US" smtClean="0"/>
          </a:p>
        </p:txBody>
      </p:sp>
      <p:pic>
        <p:nvPicPr>
          <p:cNvPr id="32773" name="Picture 29" descr="MMj03158020000[1]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609850"/>
            <a:ext cx="2316480" cy="231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45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/>
          <p:cNvSpPr>
            <a:spLocks noGrp="1"/>
          </p:cNvSpPr>
          <p:nvPr>
            <p:ph type="sldNum" sz="quarter" idx="429496729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59436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08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914400" indent="-18288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176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280160" indent="-18288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1645920" indent="-18288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011680" indent="-18288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377440" indent="-18288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2743200" indent="-18288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108960" indent="-18288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52515ADE-17BC-4881-8919-ACB78B8D44FF}" type="slidenum">
              <a:rPr lang="en-US" altLang="en-US" sz="96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47</a:t>
            </a:fld>
            <a:endParaRPr lang="en-US" altLang="en-US" sz="96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487997" y="293116"/>
            <a:ext cx="8783955" cy="276999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DNS Poisoning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84960" y="2200911"/>
            <a:ext cx="3779520" cy="1384995"/>
          </a:xfrm>
        </p:spPr>
        <p:txBody>
          <a:bodyPr/>
          <a:lstStyle/>
          <a:p>
            <a:pPr eaLnBrk="1" hangingPunct="1"/>
            <a:r>
              <a:rPr lang="en-US" altLang="en-US" smtClean="0"/>
              <a:t>This involves altering DNS records on a DNS server to redirect client traffic to malicious websites, usually for identity theft.</a:t>
            </a:r>
          </a:p>
          <a:p>
            <a:pPr lvl="1" eaLnBrk="1" hangingPunct="1"/>
            <a:endParaRPr lang="en-US" altLang="en-US" smtClean="0"/>
          </a:p>
        </p:txBody>
      </p:sp>
      <p:pic>
        <p:nvPicPr>
          <p:cNvPr id="34821" name="Picture 29" descr="MMj03158020000[1]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609850"/>
            <a:ext cx="2316480" cy="231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694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076" y="1749742"/>
            <a:ext cx="4546924" cy="624606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0"/>
              </a:spcBef>
            </a:pPr>
            <a:r>
              <a:rPr sz="4000" spc="-63" dirty="0"/>
              <a:t>Cyber</a:t>
            </a:r>
            <a:r>
              <a:rPr sz="4000" spc="-50" dirty="0"/>
              <a:t> </a:t>
            </a:r>
            <a:r>
              <a:rPr sz="4000" spc="-78" dirty="0"/>
              <a:t>Crime?</a:t>
            </a:r>
            <a:endParaRPr sz="40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5621731" y="6372708"/>
            <a:ext cx="1795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65" defTabSz="645494">
              <a:lnSpc>
                <a:spcPts val="1059"/>
              </a:lnSpc>
            </a:pPr>
            <a:r>
              <a:rPr spc="-25" dirty="0">
                <a:solidFill>
                  <a:prstClr val="black"/>
                </a:solidFill>
              </a:rPr>
              <a:t>58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9076" y="2901950"/>
            <a:ext cx="6863911" cy="2216493"/>
          </a:xfrm>
          <a:prstGeom prst="rect">
            <a:avLst/>
          </a:prstGeom>
        </p:spPr>
        <p:txBody>
          <a:bodyPr vert="horz" wrap="square" lIns="0" tIns="74855" rIns="0" bIns="0" rtlCol="0">
            <a:spAutoFit/>
          </a:bodyPr>
          <a:lstStyle/>
          <a:p>
            <a:pPr marL="8965" marR="3586" algn="just" defTabSz="645494">
              <a:lnSpc>
                <a:spcPct val="101499"/>
              </a:lnSpc>
              <a:spcBef>
                <a:spcPts val="332"/>
              </a:spcBef>
            </a:pPr>
            <a:r>
              <a:rPr sz="2800" spc="7" dirty="0" smtClean="0">
                <a:solidFill>
                  <a:prstClr val="black"/>
                </a:solidFill>
                <a:latin typeface="Tahoma"/>
                <a:cs typeface="Tahoma"/>
              </a:rPr>
              <a:t>Cybercrime</a:t>
            </a:r>
            <a:r>
              <a:rPr sz="2800" spc="7" dirty="0">
                <a:solidFill>
                  <a:prstClr val="black"/>
                </a:solidFill>
                <a:latin typeface="Tahoma"/>
                <a:cs typeface="Tahoma"/>
              </a:rPr>
              <a:t>, </a:t>
            </a:r>
            <a:r>
              <a:rPr sz="2800" spc="10" dirty="0">
                <a:solidFill>
                  <a:prstClr val="black"/>
                </a:solidFill>
                <a:latin typeface="Tahoma"/>
                <a:cs typeface="Tahoma"/>
              </a:rPr>
              <a:t>or </a:t>
            </a:r>
            <a:r>
              <a:rPr sz="2800" spc="7" dirty="0">
                <a:solidFill>
                  <a:srgbClr val="FF0000"/>
                </a:solidFill>
                <a:latin typeface="Tahoma"/>
                <a:cs typeface="Tahoma"/>
              </a:rPr>
              <a:t>computer-oriented crime</a:t>
            </a:r>
            <a:r>
              <a:rPr sz="2800" spc="7" dirty="0">
                <a:solidFill>
                  <a:prstClr val="black"/>
                </a:solidFill>
                <a:latin typeface="Tahoma"/>
                <a:cs typeface="Tahoma"/>
              </a:rPr>
              <a:t>, is </a:t>
            </a:r>
            <a:r>
              <a:rPr sz="2800" spc="10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2800" spc="7" dirty="0">
                <a:solidFill>
                  <a:prstClr val="black"/>
                </a:solidFill>
                <a:latin typeface="Tahoma"/>
                <a:cs typeface="Tahoma"/>
              </a:rPr>
              <a:t>crime that </a:t>
            </a:r>
            <a:r>
              <a:rPr sz="2800" spc="7" dirty="0">
                <a:solidFill>
                  <a:srgbClr val="FF0000"/>
                </a:solidFill>
                <a:latin typeface="Tahoma"/>
                <a:cs typeface="Tahoma"/>
              </a:rPr>
              <a:t>involves </a:t>
            </a:r>
            <a:r>
              <a:rPr sz="2800" spc="10" dirty="0">
                <a:solidFill>
                  <a:srgbClr val="FF0000"/>
                </a:solidFill>
                <a:latin typeface="Tahoma"/>
                <a:cs typeface="Tahoma"/>
              </a:rPr>
              <a:t>a </a:t>
            </a:r>
            <a:r>
              <a:rPr sz="2800" spc="7" dirty="0">
                <a:solidFill>
                  <a:srgbClr val="FF0000"/>
                </a:solidFill>
                <a:latin typeface="Tahoma"/>
                <a:cs typeface="Tahoma"/>
              </a:rPr>
              <a:t>computer </a:t>
            </a:r>
            <a:r>
              <a:rPr sz="2800" spc="7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2800" spc="10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2800" spc="-42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800" spc="7" dirty="0">
                <a:solidFill>
                  <a:prstClr val="black"/>
                </a:solidFill>
                <a:latin typeface="Tahoma"/>
                <a:cs typeface="Tahoma"/>
              </a:rPr>
              <a:t>network. </a:t>
            </a:r>
            <a:r>
              <a:rPr sz="2800" spc="3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2800" spc="7" dirty="0">
                <a:solidFill>
                  <a:prstClr val="black"/>
                </a:solidFill>
                <a:latin typeface="Tahoma"/>
                <a:cs typeface="Tahoma"/>
              </a:rPr>
              <a:t>computer </a:t>
            </a:r>
            <a:r>
              <a:rPr sz="2800" spc="14" dirty="0">
                <a:solidFill>
                  <a:prstClr val="black"/>
                </a:solidFill>
                <a:latin typeface="Tahoma"/>
                <a:cs typeface="Tahoma"/>
              </a:rPr>
              <a:t>may </a:t>
            </a:r>
            <a:r>
              <a:rPr sz="2800" spc="7" dirty="0">
                <a:solidFill>
                  <a:prstClr val="black"/>
                </a:solidFill>
                <a:latin typeface="Tahoma"/>
                <a:cs typeface="Tahoma"/>
              </a:rPr>
              <a:t>have </a:t>
            </a:r>
            <a:r>
              <a:rPr sz="2800" spc="10" dirty="0">
                <a:solidFill>
                  <a:prstClr val="black"/>
                </a:solidFill>
                <a:latin typeface="Tahoma"/>
                <a:cs typeface="Tahoma"/>
              </a:rPr>
              <a:t>been used</a:t>
            </a:r>
            <a:r>
              <a:rPr lang="en-US" sz="2800" spc="10" dirty="0">
                <a:solidFill>
                  <a:prstClr val="black"/>
                </a:solidFill>
                <a:latin typeface="Tahoma"/>
                <a:cs typeface="Tahoma"/>
              </a:rPr>
              <a:t> source </a:t>
            </a:r>
            <a:r>
              <a:rPr sz="2800" spc="3" dirty="0">
                <a:solidFill>
                  <a:prstClr val="black"/>
                </a:solidFill>
                <a:latin typeface="Tahoma"/>
                <a:cs typeface="Tahoma"/>
              </a:rPr>
              <a:t>of </a:t>
            </a:r>
            <a:r>
              <a:rPr sz="2800" spc="10" dirty="0">
                <a:solidFill>
                  <a:prstClr val="black"/>
                </a:solidFill>
                <a:latin typeface="Tahoma"/>
                <a:cs typeface="Tahoma"/>
              </a:rPr>
              <a:t>a </a:t>
            </a:r>
            <a:r>
              <a:rPr sz="2800" spc="7" dirty="0">
                <a:solidFill>
                  <a:prstClr val="black"/>
                </a:solidFill>
                <a:latin typeface="Tahoma"/>
                <a:cs typeface="Tahoma"/>
              </a:rPr>
              <a:t>crime, </a:t>
            </a:r>
            <a:r>
              <a:rPr sz="2800" spc="10" dirty="0">
                <a:solidFill>
                  <a:prstClr val="black"/>
                </a:solidFill>
                <a:latin typeface="Tahoma"/>
                <a:cs typeface="Tahoma"/>
              </a:rPr>
              <a:t>or </a:t>
            </a:r>
            <a:r>
              <a:rPr sz="2800" spc="3" dirty="0">
                <a:solidFill>
                  <a:prstClr val="black"/>
                </a:solidFill>
                <a:latin typeface="Tahoma"/>
                <a:cs typeface="Tahoma"/>
              </a:rPr>
              <a:t>it </a:t>
            </a:r>
            <a:r>
              <a:rPr sz="2800" spc="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800" spc="14" dirty="0">
                <a:solidFill>
                  <a:prstClr val="black"/>
                </a:solidFill>
                <a:latin typeface="Tahoma"/>
                <a:cs typeface="Tahoma"/>
              </a:rPr>
              <a:t>may</a:t>
            </a:r>
            <a:r>
              <a:rPr sz="280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2800" spc="7" dirty="0">
                <a:solidFill>
                  <a:prstClr val="black"/>
                </a:solidFill>
                <a:latin typeface="Tahoma"/>
                <a:cs typeface="Tahoma"/>
              </a:rPr>
              <a:t>be the </a:t>
            </a:r>
            <a:r>
              <a:rPr sz="2800" spc="3" dirty="0">
                <a:solidFill>
                  <a:prstClr val="black"/>
                </a:solidFill>
                <a:latin typeface="Tahoma"/>
                <a:cs typeface="Tahoma"/>
              </a:rPr>
              <a:t>target</a:t>
            </a:r>
            <a:r>
              <a:rPr sz="1377" spc="3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1377" dirty="0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87594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5291456" y="1531206"/>
            <a:ext cx="3898268" cy="5193825"/>
          </a:xfrm>
        </p:spPr>
        <p:txBody>
          <a:bodyPr>
            <a:noAutofit/>
          </a:bodyPr>
          <a:lstStyle/>
          <a:p>
            <a:pPr algn="just"/>
            <a:r>
              <a:rPr lang="en-US" sz="2667" dirty="0">
                <a:latin typeface="Candara" panose="020E0502030303020204" pitchFamily="34" charset="0"/>
                <a:cs typeface="Arial"/>
              </a:rPr>
              <a:t>As per PWC Global Economic Crime Report 2016, Cyber Crime was amongst the top 3 most commonly reported types of economic crime</a:t>
            </a:r>
          </a:p>
          <a:p>
            <a:pPr algn="just"/>
            <a:endParaRPr lang="en-US" sz="2667" dirty="0">
              <a:latin typeface="Candara" panose="020E0502030303020204" pitchFamily="34" charset="0"/>
              <a:cs typeface="Arial"/>
            </a:endParaRPr>
          </a:p>
          <a:p>
            <a:pPr algn="just"/>
            <a:r>
              <a:rPr lang="en-US" sz="2667" dirty="0">
                <a:latin typeface="Candara" panose="020E0502030303020204" pitchFamily="34" charset="0"/>
                <a:cs typeface="Arial"/>
              </a:rPr>
              <a:t>As per Europol 2013 report, Cyber Crime is now more profitable than the drug trade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07172-BAF6-F344-A163-E77E2B783464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40" y="2269661"/>
            <a:ext cx="3916252" cy="1698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029" y="4000846"/>
            <a:ext cx="1237751" cy="711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40" y="4984381"/>
            <a:ext cx="3916252" cy="167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11" y="5325990"/>
            <a:ext cx="4131088" cy="431780"/>
          </a:xfrm>
          <a:prstGeom prst="rect">
            <a:avLst/>
          </a:prstGeom>
          <a:noFill/>
          <a:ln w="571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97854" y="1531206"/>
            <a:ext cx="4493602" cy="38779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920" b="1" dirty="0">
                <a:solidFill>
                  <a:schemeClr val="bg1"/>
                </a:solidFill>
              </a:rPr>
              <a:t>IMPORTANCE OF INFORMATION SECURITY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9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4996" cy="732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077" y="1749742"/>
            <a:ext cx="6223323" cy="439940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0"/>
              </a:spcBef>
            </a:pPr>
            <a:r>
              <a:rPr sz="2800" spc="-60" dirty="0"/>
              <a:t>Classification</a:t>
            </a:r>
            <a:r>
              <a:rPr sz="2800" spc="-39" dirty="0"/>
              <a:t> </a:t>
            </a:r>
            <a:r>
              <a:rPr sz="2800" spc="-3" dirty="0"/>
              <a:t>of</a:t>
            </a:r>
            <a:r>
              <a:rPr sz="2800" spc="-18" dirty="0"/>
              <a:t> </a:t>
            </a:r>
            <a:r>
              <a:rPr sz="2800" spc="-63" dirty="0"/>
              <a:t>Cyber</a:t>
            </a:r>
            <a:r>
              <a:rPr sz="2800" spc="-21" dirty="0"/>
              <a:t> </a:t>
            </a:r>
            <a:r>
              <a:rPr sz="2800" spc="-57" dirty="0"/>
              <a:t>Crimes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1549082" y="2230305"/>
            <a:ext cx="7518718" cy="4407541"/>
          </a:xfrm>
          <a:prstGeom prst="rect">
            <a:avLst/>
          </a:prstGeom>
        </p:spPr>
        <p:txBody>
          <a:bodyPr vert="horz" wrap="square" lIns="0" tIns="44375" rIns="0" bIns="0" rtlCol="0">
            <a:spAutoFit/>
          </a:bodyPr>
          <a:lstStyle/>
          <a:p>
            <a:pPr marL="208889" indent="-200372" defTabSz="645494">
              <a:spcBef>
                <a:spcPts val="350"/>
              </a:spcBef>
              <a:buClr>
                <a:srgbClr val="CC9900"/>
              </a:buClr>
              <a:buSzPct val="63636"/>
              <a:buFont typeface="PMingLiU-ExtB"/>
              <a:buChar char="■"/>
              <a:tabLst>
                <a:tab pos="208889" algn="l"/>
                <a:tab pos="209337" algn="l"/>
              </a:tabLst>
            </a:pP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Insider</a:t>
            </a:r>
            <a:r>
              <a:rPr sz="1600" spc="-46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-3" dirty="0">
                <a:solidFill>
                  <a:prstClr val="black"/>
                </a:solidFill>
                <a:latin typeface="Tahoma"/>
                <a:cs typeface="Tahoma"/>
              </a:rPr>
              <a:t>Attack:</a:t>
            </a:r>
            <a:endParaRPr sz="16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399399" lvl="1" indent="-190958" defTabSz="645494">
              <a:spcBef>
                <a:spcPts val="279"/>
              </a:spcBef>
              <a:buClr>
                <a:srgbClr val="3B802F"/>
              </a:buClr>
              <a:buSzPct val="60606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Person</a:t>
            </a:r>
            <a:r>
              <a:rPr sz="1600" spc="-2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1600" spc="-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0000"/>
                </a:solidFill>
                <a:latin typeface="Tahoma"/>
                <a:cs typeface="Tahoma"/>
              </a:rPr>
              <a:t>authorized</a:t>
            </a:r>
            <a:r>
              <a:rPr sz="1600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system</a:t>
            </a:r>
            <a:r>
              <a:rPr sz="1600" spc="-3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</a:p>
          <a:p>
            <a:pPr marL="399399" lvl="1" indent="-190958" defTabSz="645494">
              <a:spcBef>
                <a:spcPts val="279"/>
              </a:spcBef>
              <a:buClr>
                <a:srgbClr val="3B802F"/>
              </a:buClr>
              <a:buSzPct val="60606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600" dirty="0">
                <a:solidFill>
                  <a:srgbClr val="FF0000"/>
                </a:solidFill>
                <a:latin typeface="Tahoma"/>
                <a:cs typeface="Tahoma"/>
              </a:rPr>
              <a:t>Dissatisfied</a:t>
            </a:r>
            <a:r>
              <a:rPr sz="1600" spc="-42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or </a:t>
            </a:r>
            <a:r>
              <a:rPr sz="1600" dirty="0">
                <a:solidFill>
                  <a:srgbClr val="FF0000"/>
                </a:solidFill>
                <a:latin typeface="Tahoma"/>
                <a:cs typeface="Tahoma"/>
              </a:rPr>
              <a:t>unhappy</a:t>
            </a:r>
            <a:r>
              <a:rPr sz="1600" spc="-2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inside</a:t>
            </a:r>
            <a:r>
              <a:rPr sz="1600" spc="-3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employees</a:t>
            </a:r>
            <a:r>
              <a:rPr sz="1600" spc="-3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3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1600" spc="-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contractors</a:t>
            </a:r>
          </a:p>
          <a:p>
            <a:pPr marL="399399" lvl="1" indent="-190958" defTabSz="645494">
              <a:spcBef>
                <a:spcPts val="279"/>
              </a:spcBef>
              <a:buClr>
                <a:srgbClr val="3B802F"/>
              </a:buClr>
              <a:buSzPct val="60606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Motive</a:t>
            </a:r>
            <a:r>
              <a:rPr sz="1600" spc="-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could</a:t>
            </a:r>
            <a:r>
              <a:rPr sz="1600" spc="-3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3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1600" spc="-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0000"/>
                </a:solidFill>
                <a:latin typeface="Tahoma"/>
                <a:cs typeface="Tahoma"/>
              </a:rPr>
              <a:t>revenge</a:t>
            </a:r>
            <a:r>
              <a:rPr sz="1600" spc="-39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0000"/>
                </a:solidFill>
                <a:latin typeface="Tahoma"/>
                <a:cs typeface="Tahoma"/>
              </a:rPr>
              <a:t>or</a:t>
            </a:r>
            <a:r>
              <a:rPr sz="1600" spc="-7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0000"/>
                </a:solidFill>
                <a:latin typeface="Tahoma"/>
                <a:cs typeface="Tahoma"/>
              </a:rPr>
              <a:t>greed</a:t>
            </a:r>
            <a:endParaRPr sz="16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399399" lvl="1" indent="-190958" defTabSz="645494">
              <a:spcBef>
                <a:spcPts val="279"/>
              </a:spcBef>
              <a:buClr>
                <a:srgbClr val="3B802F"/>
              </a:buClr>
              <a:buSzPct val="60606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Well</a:t>
            </a:r>
            <a:r>
              <a:rPr sz="1600" spc="-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-3" dirty="0">
                <a:solidFill>
                  <a:srgbClr val="FF0000"/>
                </a:solidFill>
                <a:latin typeface="Tahoma"/>
                <a:cs typeface="Tahoma"/>
              </a:rPr>
              <a:t>aware</a:t>
            </a:r>
            <a:r>
              <a:rPr sz="1600" spc="7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1600" spc="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600" spc="-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0000"/>
                </a:solidFill>
                <a:latin typeface="Tahoma"/>
                <a:cs typeface="Tahoma"/>
              </a:rPr>
              <a:t>policies,</a:t>
            </a:r>
            <a:r>
              <a:rPr sz="1600" spc="-1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spc="-3" dirty="0">
                <a:solidFill>
                  <a:srgbClr val="FF0000"/>
                </a:solidFill>
                <a:latin typeface="Tahoma"/>
                <a:cs typeface="Tahoma"/>
              </a:rPr>
              <a:t>processes,</a:t>
            </a:r>
            <a:r>
              <a:rPr sz="1600" spc="-2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0000"/>
                </a:solidFill>
                <a:latin typeface="Tahoma"/>
                <a:cs typeface="Tahoma"/>
              </a:rPr>
              <a:t>IT</a:t>
            </a:r>
            <a:r>
              <a:rPr sz="1600" spc="-3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0000"/>
                </a:solidFill>
                <a:latin typeface="Tahoma"/>
                <a:cs typeface="Tahoma"/>
              </a:rPr>
              <a:t>architecture</a:t>
            </a:r>
            <a:r>
              <a:rPr sz="1600" spc="-1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spc="-3" dirty="0">
                <a:solidFill>
                  <a:srgbClr val="FF0000"/>
                </a:solidFill>
                <a:latin typeface="Tahoma"/>
                <a:cs typeface="Tahoma"/>
              </a:rPr>
              <a:t>and </a:t>
            </a:r>
            <a:r>
              <a:rPr sz="1600" dirty="0">
                <a:solidFill>
                  <a:srgbClr val="FF0000"/>
                </a:solidFill>
                <a:latin typeface="Tahoma"/>
                <a:cs typeface="Tahoma"/>
              </a:rPr>
              <a:t>weakness</a:t>
            </a:r>
            <a:r>
              <a:rPr sz="1600" spc="-32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-3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600" spc="-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security</a:t>
            </a:r>
            <a:r>
              <a:rPr sz="1600" spc="-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system</a:t>
            </a:r>
          </a:p>
          <a:p>
            <a:pPr marL="399399" marR="3586" lvl="1" indent="-190510" defTabSz="645494">
              <a:spcBef>
                <a:spcPts val="279"/>
              </a:spcBef>
              <a:buClr>
                <a:srgbClr val="3B802F"/>
              </a:buClr>
              <a:buSzPct val="60606"/>
              <a:buFont typeface="PMingLiU-ExtB"/>
              <a:buChar char="❑"/>
              <a:tabLst>
                <a:tab pos="399399" algn="l"/>
                <a:tab pos="399847" algn="l"/>
                <a:tab pos="2112646" algn="l"/>
              </a:tabLst>
            </a:pP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Comparatively</a:t>
            </a:r>
            <a:r>
              <a:rPr sz="1600" spc="-21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easy</a:t>
            </a:r>
            <a:r>
              <a:rPr sz="1600" spc="-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3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z="1600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 smtClean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lang="en-US" sz="1600" dirty="0" smtClean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 smtClean="0">
                <a:solidFill>
                  <a:prstClr val="black"/>
                </a:solidFill>
                <a:latin typeface="Tahoma"/>
                <a:cs typeface="Tahoma"/>
              </a:rPr>
              <a:t>insider </a:t>
            </a:r>
            <a:r>
              <a:rPr sz="1600" spc="-3" dirty="0">
                <a:solidFill>
                  <a:prstClr val="black"/>
                </a:solidFill>
                <a:latin typeface="Tahoma"/>
                <a:cs typeface="Tahoma"/>
              </a:rPr>
              <a:t>attacker to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steel sensitive information, crash </a:t>
            </a:r>
            <a:r>
              <a:rPr sz="1600" spc="-3" dirty="0">
                <a:solidFill>
                  <a:prstClr val="black"/>
                </a:solidFill>
                <a:latin typeface="Tahoma"/>
                <a:cs typeface="Tahoma"/>
              </a:rPr>
              <a:t>the network, </a:t>
            </a:r>
            <a:r>
              <a:rPr sz="1600" spc="-35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etc.</a:t>
            </a:r>
          </a:p>
          <a:p>
            <a:pPr marL="399399" lvl="1" indent="-190958" defTabSz="645494">
              <a:spcBef>
                <a:spcPts val="282"/>
              </a:spcBef>
              <a:buClr>
                <a:srgbClr val="3B802F"/>
              </a:buClr>
              <a:buSzPct val="60606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Could</a:t>
            </a:r>
            <a:r>
              <a:rPr sz="1600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1600" spc="-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prevented</a:t>
            </a:r>
            <a:r>
              <a:rPr sz="1600" spc="-46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1600" spc="-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using</a:t>
            </a:r>
            <a:r>
              <a:rPr sz="1600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0000"/>
                </a:solidFill>
                <a:latin typeface="Tahoma"/>
                <a:cs typeface="Tahoma"/>
              </a:rPr>
              <a:t>IDS/IPS</a:t>
            </a:r>
            <a:endParaRPr sz="16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322746" lvl="1" defTabSz="645494">
              <a:spcBef>
                <a:spcPts val="39"/>
              </a:spcBef>
              <a:buClr>
                <a:srgbClr val="3B802F"/>
              </a:buClr>
              <a:buFont typeface="PMingLiU-ExtB"/>
              <a:buChar char="❑"/>
            </a:pPr>
            <a:endParaRPr sz="16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208889" indent="-200372" defTabSz="645494">
              <a:buClr>
                <a:srgbClr val="CC9900"/>
              </a:buClr>
              <a:buSzPct val="63636"/>
              <a:buFont typeface="PMingLiU-ExtB"/>
              <a:buChar char="■"/>
              <a:tabLst>
                <a:tab pos="208889" algn="l"/>
                <a:tab pos="209337" algn="l"/>
              </a:tabLst>
            </a:pPr>
            <a:r>
              <a:rPr sz="1600" spc="-3" dirty="0">
                <a:solidFill>
                  <a:prstClr val="black"/>
                </a:solidFill>
                <a:latin typeface="Tahoma"/>
                <a:cs typeface="Tahoma"/>
              </a:rPr>
              <a:t>External</a:t>
            </a:r>
            <a:r>
              <a:rPr sz="1600" spc="-21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Attack:</a:t>
            </a:r>
          </a:p>
          <a:p>
            <a:pPr marL="399399" lvl="1" indent="-190958" defTabSz="645494">
              <a:spcBef>
                <a:spcPts val="279"/>
              </a:spcBef>
              <a:buClr>
                <a:srgbClr val="3B802F"/>
              </a:buClr>
              <a:buSzPct val="60606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600" dirty="0">
                <a:solidFill>
                  <a:srgbClr val="FF0000"/>
                </a:solidFill>
                <a:latin typeface="Tahoma"/>
                <a:cs typeface="Tahoma"/>
              </a:rPr>
              <a:t>Hired</a:t>
            </a:r>
            <a:r>
              <a:rPr sz="1600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by </a:t>
            </a:r>
            <a:r>
              <a:rPr sz="1600" spc="-3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 insider</a:t>
            </a:r>
            <a:r>
              <a:rPr sz="1600" spc="-2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-3" dirty="0">
                <a:solidFill>
                  <a:prstClr val="black"/>
                </a:solidFill>
                <a:latin typeface="Tahoma"/>
                <a:cs typeface="Tahoma"/>
              </a:rPr>
              <a:t>an</a:t>
            </a:r>
            <a:r>
              <a:rPr sz="1600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0000"/>
                </a:solidFill>
                <a:latin typeface="Tahoma"/>
                <a:cs typeface="Tahoma"/>
              </a:rPr>
              <a:t>external</a:t>
            </a:r>
            <a:r>
              <a:rPr sz="1600" spc="-2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0000"/>
                </a:solidFill>
                <a:latin typeface="Tahoma"/>
                <a:cs typeface="Tahoma"/>
              </a:rPr>
              <a:t>entity</a:t>
            </a:r>
            <a:r>
              <a:rPr sz="1600" spc="-7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spc="-3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600" spc="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-3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600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organization</a:t>
            </a:r>
          </a:p>
          <a:p>
            <a:pPr marL="399399" lvl="1" indent="-190958" defTabSz="645494">
              <a:spcBef>
                <a:spcPts val="279"/>
              </a:spcBef>
              <a:buClr>
                <a:srgbClr val="3B802F"/>
              </a:buClr>
              <a:buSzPct val="60606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Organization</a:t>
            </a:r>
            <a:r>
              <a:rPr sz="1600" spc="-2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1600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only</a:t>
            </a:r>
            <a:r>
              <a:rPr sz="1600" spc="-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0000"/>
                </a:solidFill>
                <a:latin typeface="Tahoma"/>
                <a:cs typeface="Tahoma"/>
              </a:rPr>
              <a:t>faces</a:t>
            </a:r>
            <a:r>
              <a:rPr sz="1600" spc="-1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0000"/>
                </a:solidFill>
                <a:latin typeface="Tahoma"/>
                <a:cs typeface="Tahoma"/>
              </a:rPr>
              <a:t>financial</a:t>
            </a:r>
            <a:r>
              <a:rPr sz="1600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spc="3" dirty="0">
                <a:solidFill>
                  <a:srgbClr val="FF0000"/>
                </a:solidFill>
                <a:latin typeface="Tahoma"/>
                <a:cs typeface="Tahoma"/>
              </a:rPr>
              <a:t>loss</a:t>
            </a:r>
            <a:r>
              <a:rPr sz="1600" spc="-2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but</a:t>
            </a:r>
            <a:r>
              <a:rPr sz="1600" spc="-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also</a:t>
            </a:r>
            <a:r>
              <a:rPr sz="1600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-3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600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3" dirty="0">
                <a:solidFill>
                  <a:prstClr val="black"/>
                </a:solidFill>
                <a:latin typeface="Tahoma"/>
                <a:cs typeface="Tahoma"/>
              </a:rPr>
              <a:t>loss</a:t>
            </a:r>
            <a:r>
              <a:rPr sz="1600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1600" spc="-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0000"/>
                </a:solidFill>
                <a:latin typeface="Tahoma"/>
                <a:cs typeface="Tahoma"/>
              </a:rPr>
              <a:t>reputation</a:t>
            </a:r>
            <a:endParaRPr sz="16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399399" lvl="1" indent="-190958" defTabSz="645494">
              <a:spcBef>
                <a:spcPts val="279"/>
              </a:spcBef>
              <a:buClr>
                <a:srgbClr val="3B802F"/>
              </a:buClr>
              <a:buSzPct val="60606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Attackers</a:t>
            </a:r>
            <a:r>
              <a:rPr sz="1600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usually</a:t>
            </a:r>
            <a:r>
              <a:rPr sz="1600" spc="-21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0000"/>
                </a:solidFill>
                <a:latin typeface="Tahoma"/>
                <a:cs typeface="Tahoma"/>
              </a:rPr>
              <a:t>scan </a:t>
            </a:r>
            <a:r>
              <a:rPr sz="1600" spc="-3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600" spc="-18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0000"/>
                </a:solidFill>
                <a:latin typeface="Tahoma"/>
                <a:cs typeface="Tahoma"/>
              </a:rPr>
              <a:t>gathering</a:t>
            </a:r>
            <a:r>
              <a:rPr sz="1600" spc="-32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information</a:t>
            </a:r>
          </a:p>
          <a:p>
            <a:pPr marL="399399" lvl="1" indent="-190958" defTabSz="645494">
              <a:spcBef>
                <a:spcPts val="282"/>
              </a:spcBef>
              <a:buClr>
                <a:srgbClr val="3B802F"/>
              </a:buClr>
              <a:buSzPct val="60606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Keeps</a:t>
            </a:r>
            <a:r>
              <a:rPr sz="1600" spc="-3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regular</a:t>
            </a:r>
            <a:r>
              <a:rPr sz="1600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eye</a:t>
            </a:r>
            <a:r>
              <a:rPr sz="1600" spc="-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3" dirty="0">
                <a:solidFill>
                  <a:prstClr val="black"/>
                </a:solidFill>
                <a:latin typeface="Tahoma"/>
                <a:cs typeface="Tahoma"/>
              </a:rPr>
              <a:t>on</a:t>
            </a:r>
            <a:r>
              <a:rPr sz="1600" spc="-3" dirty="0">
                <a:solidFill>
                  <a:prstClr val="black"/>
                </a:solidFill>
                <a:latin typeface="Tahoma"/>
                <a:cs typeface="Tahoma"/>
              </a:rPr>
              <a:t> the </a:t>
            </a:r>
            <a:r>
              <a:rPr sz="1600" dirty="0">
                <a:solidFill>
                  <a:srgbClr val="FF0000"/>
                </a:solidFill>
                <a:latin typeface="Tahoma"/>
                <a:cs typeface="Tahoma"/>
              </a:rPr>
              <a:t>log </a:t>
            </a:r>
            <a:r>
              <a:rPr sz="1600" spc="-3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1600" spc="-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carefully</a:t>
            </a:r>
            <a:r>
              <a:rPr sz="1600" spc="-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-3" dirty="0">
                <a:solidFill>
                  <a:prstClr val="black"/>
                </a:solidFill>
                <a:latin typeface="Tahoma"/>
                <a:cs typeface="Tahoma"/>
              </a:rPr>
              <a:t>analyzing</a:t>
            </a:r>
            <a:r>
              <a:rPr sz="1600" spc="-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these</a:t>
            </a:r>
            <a:r>
              <a:rPr sz="1600" spc="-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0000"/>
                </a:solidFill>
                <a:latin typeface="Tahoma"/>
                <a:cs typeface="Tahoma"/>
              </a:rPr>
              <a:t>firewall</a:t>
            </a:r>
            <a:r>
              <a:rPr sz="1600" spc="3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FF0000"/>
                </a:solidFill>
                <a:latin typeface="Tahoma"/>
                <a:cs typeface="Tahoma"/>
              </a:rPr>
              <a:t>logs</a:t>
            </a:r>
            <a:endParaRPr sz="16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399399" lvl="1" indent="-190958" defTabSz="645494">
              <a:spcBef>
                <a:spcPts val="279"/>
              </a:spcBef>
              <a:buClr>
                <a:srgbClr val="3B802F"/>
              </a:buClr>
              <a:buSzPct val="60606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600" dirty="0">
                <a:solidFill>
                  <a:srgbClr val="FF0000"/>
                </a:solidFill>
                <a:latin typeface="Tahoma"/>
                <a:cs typeface="Tahoma"/>
              </a:rPr>
              <a:t>IDS/IPS</a:t>
            </a:r>
            <a:r>
              <a:rPr sz="1600" spc="-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1600" spc="-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also</a:t>
            </a:r>
            <a:r>
              <a:rPr sz="1600" spc="-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protect</a:t>
            </a:r>
            <a:r>
              <a:rPr sz="1600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from</a:t>
            </a:r>
            <a:r>
              <a:rPr sz="1600" spc="-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external</a:t>
            </a:r>
            <a:r>
              <a:rPr sz="1600" spc="-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-3" dirty="0">
                <a:solidFill>
                  <a:prstClr val="black"/>
                </a:solidFill>
                <a:latin typeface="Tahoma"/>
                <a:cs typeface="Tahoma"/>
              </a:rPr>
              <a:t>attackers</a:t>
            </a:r>
            <a:endParaRPr sz="1600" dirty="0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62726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077" y="1749742"/>
            <a:ext cx="6375723" cy="501495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0"/>
              </a:spcBef>
            </a:pPr>
            <a:r>
              <a:rPr sz="3200" spc="-60" dirty="0"/>
              <a:t>Classification</a:t>
            </a:r>
            <a:r>
              <a:rPr sz="2330" spc="-32" dirty="0"/>
              <a:t> </a:t>
            </a:r>
            <a:r>
              <a:rPr sz="2330" spc="-3" dirty="0"/>
              <a:t>of</a:t>
            </a:r>
            <a:r>
              <a:rPr sz="2330" spc="-14" dirty="0"/>
              <a:t> </a:t>
            </a:r>
            <a:r>
              <a:rPr sz="2330" spc="-63" dirty="0"/>
              <a:t>Cyber</a:t>
            </a:r>
            <a:r>
              <a:rPr sz="2330" spc="-18" dirty="0"/>
              <a:t> </a:t>
            </a:r>
            <a:r>
              <a:rPr sz="2330" spc="-57" dirty="0"/>
              <a:t>Crimes</a:t>
            </a:r>
            <a:r>
              <a:rPr sz="2330" spc="-18" dirty="0"/>
              <a:t> </a:t>
            </a:r>
            <a:r>
              <a:rPr sz="2330" spc="-42" dirty="0"/>
              <a:t>(Cont.)</a:t>
            </a:r>
            <a:endParaRPr sz="2330" dirty="0"/>
          </a:p>
        </p:txBody>
      </p:sp>
      <p:sp>
        <p:nvSpPr>
          <p:cNvPr id="4" name="object 4"/>
          <p:cNvSpPr txBox="1"/>
          <p:nvPr/>
        </p:nvSpPr>
        <p:spPr>
          <a:xfrm>
            <a:off x="8070390" y="5442057"/>
            <a:ext cx="129092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65" defTabSz="645494">
              <a:lnSpc>
                <a:spcPts val="1059"/>
              </a:lnSpc>
            </a:pPr>
            <a:r>
              <a:rPr sz="918" spc="-25" dirty="0" smtClean="0">
                <a:solidFill>
                  <a:prstClr val="black"/>
                </a:solidFill>
                <a:latin typeface="Times New Roman"/>
                <a:cs typeface="Times New Roman"/>
              </a:rPr>
              <a:t>0</a:t>
            </a:r>
            <a:endParaRPr sz="918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9093" y="2591900"/>
            <a:ext cx="7040389" cy="4299578"/>
          </a:xfrm>
          <a:prstGeom prst="rect">
            <a:avLst/>
          </a:prstGeom>
        </p:spPr>
        <p:txBody>
          <a:bodyPr vert="horz" wrap="square" lIns="0" tIns="53788" rIns="0" bIns="0" rtlCol="0">
            <a:spAutoFit/>
          </a:bodyPr>
          <a:lstStyle/>
          <a:p>
            <a:pPr marL="208889" indent="-200372" defTabSz="645494">
              <a:spcBef>
                <a:spcPts val="423"/>
              </a:spcBef>
              <a:buClr>
                <a:srgbClr val="CC9900"/>
              </a:buClr>
              <a:buSzPct val="64102"/>
              <a:buFont typeface="PMingLiU-ExtB"/>
              <a:buChar char="■"/>
              <a:tabLst>
                <a:tab pos="208889" algn="l"/>
                <a:tab pos="209337" algn="l"/>
              </a:tabLst>
            </a:pP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Cyber</a:t>
            </a:r>
            <a:r>
              <a:rPr sz="1600" spc="-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attacks</a:t>
            </a:r>
            <a:r>
              <a:rPr sz="1600" spc="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prstClr val="black"/>
                </a:solidFill>
                <a:latin typeface="Tahoma"/>
                <a:cs typeface="Tahoma"/>
              </a:rPr>
              <a:t>also</a:t>
            </a:r>
            <a:r>
              <a:rPr sz="1600" spc="-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be</a:t>
            </a:r>
            <a:r>
              <a:rPr sz="1600" spc="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classified</a:t>
            </a:r>
            <a:r>
              <a:rPr sz="1600" spc="-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as:</a:t>
            </a:r>
            <a:endParaRPr sz="16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399399" lvl="1" indent="-190958" defTabSz="645494">
              <a:spcBef>
                <a:spcPts val="289"/>
              </a:spcBef>
              <a:buClr>
                <a:srgbClr val="3B802F"/>
              </a:buClr>
              <a:buSzPct val="60606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Unstructured</a:t>
            </a:r>
            <a:r>
              <a:rPr sz="1600" spc="-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-3" dirty="0">
                <a:solidFill>
                  <a:prstClr val="black"/>
                </a:solidFill>
                <a:latin typeface="Tahoma"/>
                <a:cs typeface="Tahoma"/>
              </a:rPr>
              <a:t>attacks</a:t>
            </a:r>
            <a:endParaRPr sz="16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603805" marR="332608" lvl="2" indent="-204406" defTabSz="645494">
              <a:lnSpc>
                <a:spcPct val="102099"/>
              </a:lnSpc>
              <a:spcBef>
                <a:spcPts val="250"/>
              </a:spcBef>
              <a:buClr>
                <a:srgbClr val="CC9900"/>
              </a:buClr>
              <a:buSzPct val="65517"/>
              <a:buFont typeface="PMingLiU-ExtB"/>
              <a:buChar char="■"/>
              <a:tabLst>
                <a:tab pos="603805" algn="l"/>
                <a:tab pos="604254" algn="l"/>
              </a:tabLst>
            </a:pP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Generally </a:t>
            </a:r>
            <a:r>
              <a:rPr lang="en-US" sz="1600" spc="10" dirty="0">
                <a:solidFill>
                  <a:prstClr val="black"/>
                </a:solidFill>
                <a:latin typeface="Tahoma"/>
                <a:cs typeface="Tahoma"/>
              </a:rPr>
              <a:t>person </a:t>
            </a:r>
            <a:r>
              <a:rPr sz="1600" spc="14" dirty="0">
                <a:solidFill>
                  <a:prstClr val="black"/>
                </a:solidFill>
                <a:latin typeface="Tahoma"/>
                <a:cs typeface="Tahoma"/>
              </a:rPr>
              <a:t>who </a:t>
            </a:r>
            <a:r>
              <a:rPr sz="1600" spc="7" dirty="0">
                <a:solidFill>
                  <a:srgbClr val="FF0000"/>
                </a:solidFill>
                <a:latin typeface="Tahoma"/>
                <a:cs typeface="Tahoma"/>
              </a:rPr>
              <a:t>don't </a:t>
            </a:r>
            <a:r>
              <a:rPr sz="1600" spc="10" dirty="0">
                <a:solidFill>
                  <a:prstClr val="black"/>
                </a:solidFill>
                <a:latin typeface="Tahoma"/>
                <a:cs typeface="Tahoma"/>
              </a:rPr>
              <a:t>have any </a:t>
            </a:r>
            <a:r>
              <a:rPr sz="1600" spc="10" dirty="0">
                <a:solidFill>
                  <a:srgbClr val="FF0000"/>
                </a:solidFill>
                <a:latin typeface="Tahoma"/>
                <a:cs typeface="Tahoma"/>
              </a:rPr>
              <a:t>predefined motives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to </a:t>
            </a:r>
            <a:r>
              <a:rPr sz="1600" spc="10" dirty="0">
                <a:solidFill>
                  <a:prstClr val="black"/>
                </a:solidFill>
                <a:latin typeface="Tahoma"/>
                <a:cs typeface="Tahoma"/>
              </a:rPr>
              <a:t>perform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1600" spc="10" dirty="0">
                <a:solidFill>
                  <a:prstClr val="black"/>
                </a:solidFill>
                <a:latin typeface="Tahoma"/>
                <a:cs typeface="Tahoma"/>
              </a:rPr>
              <a:t>cyber </a:t>
            </a:r>
            <a:r>
              <a:rPr sz="1600" spc="-3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attack</a:t>
            </a:r>
            <a:endParaRPr sz="16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603805" lvl="2" indent="-204854" defTabSz="645494">
              <a:spcBef>
                <a:spcPts val="279"/>
              </a:spcBef>
              <a:buClr>
                <a:srgbClr val="CC9900"/>
              </a:buClr>
              <a:buSzPct val="65517"/>
              <a:buFont typeface="PMingLiU-ExtB"/>
              <a:buChar char="■"/>
              <a:tabLst>
                <a:tab pos="603805" algn="l"/>
                <a:tab pos="604254" algn="l"/>
              </a:tabLst>
            </a:pPr>
            <a:r>
              <a:rPr lang="en-US" sz="1600" spc="10" dirty="0">
                <a:solidFill>
                  <a:prstClr val="black"/>
                </a:solidFill>
                <a:latin typeface="Tahoma"/>
                <a:cs typeface="Tahoma"/>
              </a:rPr>
              <a:t>T</a:t>
            </a:r>
            <a:r>
              <a:rPr sz="1600" spc="10" dirty="0">
                <a:solidFill>
                  <a:prstClr val="black"/>
                </a:solidFill>
                <a:latin typeface="Tahoma"/>
                <a:cs typeface="Tahoma"/>
              </a:rPr>
              <a:t>ry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600" spc="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srgbClr val="FF0000"/>
                </a:solidFill>
                <a:latin typeface="Tahoma"/>
                <a:cs typeface="Tahoma"/>
              </a:rPr>
              <a:t>test</a:t>
            </a:r>
            <a:r>
              <a:rPr sz="1600" spc="3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600" spc="1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srgbClr val="FF0000"/>
                </a:solidFill>
                <a:latin typeface="Tahoma"/>
                <a:cs typeface="Tahoma"/>
              </a:rPr>
              <a:t>tool</a:t>
            </a:r>
            <a:r>
              <a:rPr sz="1600" spc="2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readily</a:t>
            </a:r>
            <a:r>
              <a:rPr sz="160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available</a:t>
            </a:r>
            <a:r>
              <a:rPr sz="1600" spc="3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over the</a:t>
            </a:r>
            <a:r>
              <a:rPr sz="1600" spc="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internet</a:t>
            </a:r>
            <a:endParaRPr sz="16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645494" lvl="2" defTabSz="645494">
              <a:spcBef>
                <a:spcPts val="10"/>
              </a:spcBef>
              <a:buClr>
                <a:srgbClr val="CC9900"/>
              </a:buClr>
              <a:buFont typeface="PMingLiU-ExtB"/>
              <a:buChar char="■"/>
            </a:pPr>
            <a:endParaRPr sz="16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399399" lvl="1" indent="-190958" defTabSz="645494">
              <a:buClr>
                <a:srgbClr val="3B802F"/>
              </a:buClr>
              <a:buSzPct val="60606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Structure</a:t>
            </a:r>
            <a:r>
              <a:rPr sz="1600" spc="-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attacks:</a:t>
            </a:r>
          </a:p>
          <a:p>
            <a:pPr marL="603805" lvl="2" indent="-204854" defTabSz="645494">
              <a:spcBef>
                <a:spcPts val="275"/>
              </a:spcBef>
              <a:buClr>
                <a:srgbClr val="CC9900"/>
              </a:buClr>
              <a:buSzPct val="65517"/>
              <a:buFont typeface="PMingLiU-ExtB"/>
              <a:buChar char="■"/>
              <a:tabLst>
                <a:tab pos="603805" algn="l"/>
                <a:tab pos="604254" algn="l"/>
              </a:tabLst>
            </a:pPr>
            <a:r>
              <a:rPr sz="1600" spc="10" dirty="0">
                <a:solidFill>
                  <a:prstClr val="black"/>
                </a:solidFill>
                <a:latin typeface="Tahoma"/>
                <a:cs typeface="Tahoma"/>
              </a:rPr>
              <a:t>Performed by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srgbClr val="FF0000"/>
                </a:solidFill>
                <a:latin typeface="Tahoma"/>
                <a:cs typeface="Tahoma"/>
              </a:rPr>
              <a:t>highly</a:t>
            </a:r>
            <a:r>
              <a:rPr sz="1600" spc="18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spc="3" dirty="0">
                <a:solidFill>
                  <a:srgbClr val="FF0000"/>
                </a:solidFill>
                <a:latin typeface="Tahoma"/>
                <a:cs typeface="Tahoma"/>
              </a:rPr>
              <a:t>skilled</a:t>
            </a:r>
            <a:r>
              <a:rPr sz="1600" spc="1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16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prstClr val="black"/>
                </a:solidFill>
                <a:latin typeface="Tahoma"/>
                <a:cs typeface="Tahoma"/>
              </a:rPr>
              <a:t>experienced people</a:t>
            </a:r>
            <a:endParaRPr sz="16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603805" lvl="2" indent="-204854" defTabSz="645494">
              <a:spcBef>
                <a:spcPts val="279"/>
              </a:spcBef>
              <a:buClr>
                <a:srgbClr val="CC9900"/>
              </a:buClr>
              <a:buSzPct val="65517"/>
              <a:buFont typeface="PMingLiU-ExtB"/>
              <a:buChar char="■"/>
              <a:tabLst>
                <a:tab pos="603805" algn="l"/>
                <a:tab pos="604254" algn="l"/>
              </a:tabLst>
            </a:pPr>
            <a:r>
              <a:rPr sz="1600" spc="10" dirty="0">
                <a:solidFill>
                  <a:srgbClr val="FF0000"/>
                </a:solidFill>
                <a:latin typeface="Tahoma"/>
                <a:cs typeface="Tahoma"/>
              </a:rPr>
              <a:t>Motives</a:t>
            </a:r>
            <a:r>
              <a:rPr sz="1600" spc="-3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of these attacks</a:t>
            </a:r>
            <a:r>
              <a:rPr sz="1600" spc="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prstClr val="black"/>
                </a:solidFill>
                <a:latin typeface="Tahoma"/>
                <a:cs typeface="Tahoma"/>
              </a:rPr>
              <a:t>are</a:t>
            </a:r>
            <a:r>
              <a:rPr sz="1600" spc="-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clear</a:t>
            </a:r>
            <a:r>
              <a:rPr sz="160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3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 their</a:t>
            </a:r>
            <a:r>
              <a:rPr sz="160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FF0000"/>
                </a:solidFill>
                <a:latin typeface="Tahoma"/>
                <a:cs typeface="Tahoma"/>
              </a:rPr>
              <a:t>mind</a:t>
            </a:r>
            <a:endParaRPr sz="16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603805" lvl="2" indent="-204854" defTabSz="645494">
              <a:spcBef>
                <a:spcPts val="282"/>
              </a:spcBef>
              <a:buClr>
                <a:srgbClr val="CC9900"/>
              </a:buClr>
              <a:buSzPct val="65517"/>
              <a:buFont typeface="PMingLiU-ExtB"/>
              <a:buChar char="■"/>
              <a:tabLst>
                <a:tab pos="603805" algn="l"/>
                <a:tab pos="604254" algn="l"/>
              </a:tabLst>
            </a:pP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6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srgbClr val="FF0000"/>
                </a:solidFill>
                <a:latin typeface="Tahoma"/>
                <a:cs typeface="Tahoma"/>
              </a:rPr>
              <a:t>sophisticated</a:t>
            </a:r>
            <a:r>
              <a:rPr sz="1600" spc="28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srgbClr val="FF0000"/>
                </a:solidFill>
                <a:latin typeface="Tahoma"/>
                <a:cs typeface="Tahoma"/>
              </a:rPr>
              <a:t>tools</a:t>
            </a:r>
            <a:r>
              <a:rPr sz="1600" spc="1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600" spc="1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srgbClr val="FF0000"/>
                </a:solidFill>
                <a:latin typeface="Tahoma"/>
                <a:cs typeface="Tahoma"/>
              </a:rPr>
              <a:t>technologies</a:t>
            </a:r>
            <a:r>
              <a:rPr sz="1600" spc="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6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gain</a:t>
            </a:r>
            <a:r>
              <a:rPr sz="16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access</a:t>
            </a:r>
            <a:r>
              <a:rPr sz="160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600" spc="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other</a:t>
            </a:r>
            <a:r>
              <a:rPr sz="1600" spc="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prstClr val="black"/>
                </a:solidFill>
                <a:latin typeface="Tahoma"/>
                <a:cs typeface="Tahoma"/>
              </a:rPr>
              <a:t>networks</a:t>
            </a:r>
            <a:r>
              <a:rPr sz="1600" spc="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without</a:t>
            </a:r>
            <a:r>
              <a:rPr sz="16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prstClr val="black"/>
                </a:solidFill>
                <a:latin typeface="Tahoma"/>
                <a:cs typeface="Tahoma"/>
              </a:rPr>
              <a:t>being</a:t>
            </a:r>
            <a:r>
              <a:rPr sz="1600" spc="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noticed</a:t>
            </a:r>
            <a:endParaRPr sz="16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603805" lvl="2" indent="-204854" defTabSz="645494">
              <a:spcBef>
                <a:spcPts val="279"/>
              </a:spcBef>
              <a:buClr>
                <a:srgbClr val="CC9900"/>
              </a:buClr>
              <a:buSzPct val="65517"/>
              <a:buFont typeface="PMingLiU-ExtB"/>
              <a:buChar char="■"/>
              <a:tabLst>
                <a:tab pos="603805" algn="l"/>
                <a:tab pos="604254" algn="l"/>
              </a:tabLst>
            </a:pP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Expertise</a:t>
            </a:r>
            <a:r>
              <a:rPr sz="160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6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FF0000"/>
                </a:solidFill>
                <a:latin typeface="Tahoma"/>
                <a:cs typeface="Tahoma"/>
              </a:rPr>
              <a:t>develop</a:t>
            </a:r>
            <a:r>
              <a:rPr sz="1600" spc="18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srgbClr val="FF0000"/>
                </a:solidFill>
                <a:latin typeface="Tahoma"/>
                <a:cs typeface="Tahoma"/>
              </a:rPr>
              <a:t>or</a:t>
            </a:r>
            <a:r>
              <a:rPr sz="1600" spc="10" dirty="0">
                <a:solidFill>
                  <a:srgbClr val="FF0000"/>
                </a:solidFill>
                <a:latin typeface="Tahoma"/>
                <a:cs typeface="Tahoma"/>
              </a:rPr>
              <a:t> modify</a:t>
            </a:r>
            <a:r>
              <a:rPr sz="1600" spc="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srgbClr val="FF0000"/>
                </a:solidFill>
                <a:latin typeface="Tahoma"/>
                <a:cs typeface="Tahoma"/>
              </a:rPr>
              <a:t>the</a:t>
            </a:r>
            <a:r>
              <a:rPr sz="1600" spc="1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spc="3" dirty="0">
                <a:solidFill>
                  <a:srgbClr val="FF0000"/>
                </a:solidFill>
                <a:latin typeface="Tahoma"/>
                <a:cs typeface="Tahoma"/>
              </a:rPr>
              <a:t>existing</a:t>
            </a:r>
            <a:r>
              <a:rPr sz="1600" spc="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spc="3" dirty="0">
                <a:solidFill>
                  <a:srgbClr val="FF0000"/>
                </a:solidFill>
                <a:latin typeface="Tahoma"/>
                <a:cs typeface="Tahoma"/>
              </a:rPr>
              <a:t>tools</a:t>
            </a:r>
            <a:r>
              <a:rPr sz="1600" spc="1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600" spc="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3" dirty="0">
                <a:solidFill>
                  <a:prstClr val="black"/>
                </a:solidFill>
                <a:latin typeface="Tahoma"/>
                <a:cs typeface="Tahoma"/>
              </a:rPr>
              <a:t>satisfy</a:t>
            </a:r>
            <a:r>
              <a:rPr sz="1600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their</a:t>
            </a:r>
            <a:r>
              <a:rPr sz="1600" spc="10" dirty="0">
                <a:solidFill>
                  <a:prstClr val="black"/>
                </a:solidFill>
                <a:latin typeface="Tahoma"/>
                <a:cs typeface="Tahoma"/>
              </a:rPr>
              <a:t> purpose</a:t>
            </a:r>
            <a:endParaRPr sz="16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603805" marR="385951" lvl="2" indent="-204406" defTabSz="645494">
              <a:lnSpc>
                <a:spcPct val="102699"/>
              </a:lnSpc>
              <a:spcBef>
                <a:spcPts val="247"/>
              </a:spcBef>
              <a:buClr>
                <a:srgbClr val="CC9900"/>
              </a:buClr>
              <a:buSzPct val="65517"/>
              <a:buFont typeface="PMingLiU-ExtB"/>
              <a:buChar char="■"/>
              <a:tabLst>
                <a:tab pos="603805" algn="l"/>
                <a:tab pos="604254" algn="l"/>
              </a:tabLst>
            </a:pP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Usually</a:t>
            </a:r>
            <a:r>
              <a:rPr sz="1600" spc="10" dirty="0">
                <a:solidFill>
                  <a:prstClr val="black"/>
                </a:solidFill>
                <a:latin typeface="Tahoma"/>
                <a:cs typeface="Tahoma"/>
              </a:rPr>
              <a:t> performed</a:t>
            </a:r>
            <a:r>
              <a:rPr sz="16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18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1600" spc="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srgbClr val="FF0000"/>
                </a:solidFill>
                <a:latin typeface="Tahoma"/>
                <a:cs typeface="Tahoma"/>
              </a:rPr>
              <a:t>professional</a:t>
            </a:r>
            <a:r>
              <a:rPr sz="1600" spc="2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srgbClr val="FF0000"/>
                </a:solidFill>
                <a:latin typeface="Tahoma"/>
                <a:cs typeface="Tahoma"/>
              </a:rPr>
              <a:t>criminals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16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18" dirty="0">
                <a:solidFill>
                  <a:prstClr val="black"/>
                </a:solidFill>
                <a:latin typeface="Tahoma"/>
                <a:cs typeface="Tahoma"/>
              </a:rPr>
              <a:t>by</a:t>
            </a:r>
            <a:r>
              <a:rPr sz="1600" spc="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16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country</a:t>
            </a:r>
            <a:r>
              <a:rPr sz="1600" spc="10" dirty="0">
                <a:solidFill>
                  <a:prstClr val="black"/>
                </a:solidFill>
                <a:latin typeface="Tahoma"/>
                <a:cs typeface="Tahoma"/>
              </a:rPr>
              <a:t> on</a:t>
            </a:r>
            <a:r>
              <a:rPr sz="1600" spc="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other</a:t>
            </a:r>
            <a:r>
              <a:rPr sz="1600" spc="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rival</a:t>
            </a:r>
            <a:r>
              <a:rPr sz="160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countries,</a:t>
            </a:r>
            <a:r>
              <a:rPr sz="1600" spc="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politicians</a:t>
            </a:r>
            <a:r>
              <a:rPr sz="1600" spc="21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to </a:t>
            </a:r>
            <a:r>
              <a:rPr sz="1600" spc="-3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14" dirty="0">
                <a:solidFill>
                  <a:prstClr val="black"/>
                </a:solidFill>
                <a:latin typeface="Tahoma"/>
                <a:cs typeface="Tahoma"/>
              </a:rPr>
              <a:t>damage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 the</a:t>
            </a:r>
            <a:r>
              <a:rPr sz="1600" spc="-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14" dirty="0">
                <a:solidFill>
                  <a:prstClr val="black"/>
                </a:solidFill>
                <a:latin typeface="Tahoma"/>
                <a:cs typeface="Tahoma"/>
              </a:rPr>
              <a:t>image</a:t>
            </a:r>
            <a:r>
              <a:rPr sz="160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1600" spc="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3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60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rival </a:t>
            </a:r>
            <a:r>
              <a:rPr sz="1600" spc="10" dirty="0">
                <a:solidFill>
                  <a:prstClr val="black"/>
                </a:solidFill>
                <a:latin typeface="Tahoma"/>
                <a:cs typeface="Tahoma"/>
              </a:rPr>
              <a:t>person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1600" spc="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60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country,</a:t>
            </a:r>
            <a:r>
              <a:rPr sz="1600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terrorists,</a:t>
            </a:r>
            <a:r>
              <a:rPr sz="16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rival </a:t>
            </a:r>
            <a:r>
              <a:rPr sz="1600" spc="10" dirty="0">
                <a:solidFill>
                  <a:prstClr val="black"/>
                </a:solidFill>
                <a:latin typeface="Tahoma"/>
                <a:cs typeface="Tahoma"/>
              </a:rPr>
              <a:t>companies,</a:t>
            </a:r>
            <a:r>
              <a:rPr sz="16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600" spc="7" dirty="0">
                <a:solidFill>
                  <a:prstClr val="black"/>
                </a:solidFill>
                <a:latin typeface="Tahoma"/>
                <a:cs typeface="Tahoma"/>
              </a:rPr>
              <a:t>etc.</a:t>
            </a:r>
            <a:endParaRPr sz="1600" dirty="0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25104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077" y="1749742"/>
            <a:ext cx="6451923" cy="439940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0"/>
              </a:spcBef>
            </a:pPr>
            <a:r>
              <a:rPr sz="2800" spc="-50" dirty="0"/>
              <a:t>Reasons</a:t>
            </a:r>
            <a:r>
              <a:rPr sz="2800" spc="7" dirty="0"/>
              <a:t> </a:t>
            </a:r>
            <a:r>
              <a:rPr sz="2800" spc="-3" dirty="0"/>
              <a:t>for</a:t>
            </a:r>
            <a:r>
              <a:rPr sz="2800" spc="-14" dirty="0"/>
              <a:t> </a:t>
            </a:r>
            <a:r>
              <a:rPr sz="2800" spc="-42" dirty="0"/>
              <a:t>Commission</a:t>
            </a:r>
            <a:r>
              <a:rPr sz="2800" spc="21" dirty="0"/>
              <a:t> </a:t>
            </a:r>
            <a:r>
              <a:rPr sz="2800" spc="-3" dirty="0"/>
              <a:t>of</a:t>
            </a:r>
            <a:r>
              <a:rPr sz="2800" spc="-10" dirty="0"/>
              <a:t> </a:t>
            </a:r>
            <a:r>
              <a:rPr sz="2800" spc="-63" dirty="0"/>
              <a:t>Cyber</a:t>
            </a:r>
            <a:r>
              <a:rPr sz="2800" spc="-10" dirty="0"/>
              <a:t> </a:t>
            </a:r>
            <a:r>
              <a:rPr sz="2800" spc="-57" dirty="0"/>
              <a:t>Crimes</a:t>
            </a:r>
            <a:endParaRPr sz="28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5621731" y="6372708"/>
            <a:ext cx="1795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65" defTabSz="645494">
              <a:lnSpc>
                <a:spcPts val="1059"/>
              </a:lnSpc>
            </a:pPr>
            <a:r>
              <a:rPr spc="-25" dirty="0">
                <a:solidFill>
                  <a:prstClr val="black"/>
                </a:solidFill>
              </a:rPr>
              <a:t>61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9080" y="2229898"/>
            <a:ext cx="7061519" cy="3992171"/>
          </a:xfrm>
          <a:prstGeom prst="rect">
            <a:avLst/>
          </a:prstGeom>
        </p:spPr>
        <p:txBody>
          <a:bodyPr vert="horz" wrap="square" lIns="0" tIns="44375" rIns="0" bIns="0" rtlCol="0">
            <a:spAutoFit/>
          </a:bodyPr>
          <a:lstStyle/>
          <a:p>
            <a:pPr marL="208889" indent="-200372" defTabSz="645494">
              <a:spcBef>
                <a:spcPts val="350"/>
              </a:spcBef>
              <a:buClr>
                <a:srgbClr val="CC9900"/>
              </a:buClr>
              <a:buSzPct val="63636"/>
              <a:buFont typeface="PMingLiU-ExtB"/>
              <a:buChar char="■"/>
              <a:tabLst>
                <a:tab pos="208889" algn="l"/>
                <a:tab pos="209337" algn="l"/>
              </a:tabLst>
            </a:pP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Money:</a:t>
            </a:r>
          </a:p>
          <a:p>
            <a:pPr marL="399399" lvl="1" indent="-190958" defTabSz="645494">
              <a:spcBef>
                <a:spcPts val="279"/>
              </a:spcBef>
              <a:buClr>
                <a:srgbClr val="3B802F"/>
              </a:buClr>
              <a:buSzPct val="58620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People</a:t>
            </a: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are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motivated</a:t>
            </a:r>
            <a:r>
              <a:rPr sz="1400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towards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committing</a:t>
            </a:r>
            <a:r>
              <a:rPr sz="1400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cyber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 crime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400" spc="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4" dirty="0">
                <a:solidFill>
                  <a:srgbClr val="FF0000"/>
                </a:solidFill>
                <a:latin typeface="Tahoma"/>
                <a:cs typeface="Tahoma"/>
              </a:rPr>
              <a:t>make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 quick and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easy</a:t>
            </a:r>
            <a:r>
              <a:rPr sz="1400" spc="2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money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14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208889" indent="-200372" defTabSz="645494">
              <a:spcBef>
                <a:spcPts val="282"/>
              </a:spcBef>
              <a:buClr>
                <a:srgbClr val="CC9900"/>
              </a:buClr>
              <a:buSzPct val="63636"/>
              <a:buFont typeface="PMingLiU-ExtB"/>
              <a:buChar char="■"/>
              <a:tabLst>
                <a:tab pos="208889" algn="l"/>
                <a:tab pos="209337" algn="l"/>
              </a:tabLst>
            </a:pP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Revenge:</a:t>
            </a:r>
          </a:p>
          <a:p>
            <a:pPr marL="399399" lvl="1" indent="-190958" defTabSz="645494">
              <a:spcBef>
                <a:spcPts val="275"/>
              </a:spcBef>
              <a:buClr>
                <a:srgbClr val="3B802F"/>
              </a:buClr>
              <a:buSzPct val="58620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Take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revenge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with</a:t>
            </a:r>
            <a:r>
              <a:rPr sz="1400" spc="2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other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person/organization/society/caste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1400" spc="21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religion</a:t>
            </a:r>
            <a:endParaRPr sz="14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399399" lvl="1" indent="-190958" defTabSz="645494">
              <a:spcBef>
                <a:spcPts val="279"/>
              </a:spcBef>
              <a:buClr>
                <a:srgbClr val="3B802F"/>
              </a:buClr>
              <a:buSzPct val="58620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Defaming</a:t>
            </a:r>
            <a:r>
              <a:rPr sz="1400" spc="28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3" dirty="0">
                <a:solidFill>
                  <a:srgbClr val="FF0000"/>
                </a:solidFill>
                <a:latin typeface="Tahoma"/>
                <a:cs typeface="Tahoma"/>
              </a:rPr>
              <a:t>its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reputation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1400" spc="21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bringing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 economical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physical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3" dirty="0">
                <a:solidFill>
                  <a:prstClr val="black"/>
                </a:solidFill>
                <a:latin typeface="Tahoma"/>
                <a:cs typeface="Tahoma"/>
              </a:rPr>
              <a:t>loss.</a:t>
            </a:r>
            <a:endParaRPr sz="14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399399" lvl="1" indent="-190958" defTabSz="645494">
              <a:spcBef>
                <a:spcPts val="282"/>
              </a:spcBef>
              <a:buClr>
                <a:srgbClr val="3B802F"/>
              </a:buClr>
              <a:buSzPct val="58620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This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comes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under</a:t>
            </a:r>
            <a:r>
              <a:rPr sz="1400" spc="-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category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 of</a:t>
            </a: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cyber</a:t>
            </a:r>
            <a:r>
              <a:rPr sz="1400" spc="3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terrorism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14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208889" indent="-200372" defTabSz="645494">
              <a:spcBef>
                <a:spcPts val="289"/>
              </a:spcBef>
              <a:buClr>
                <a:srgbClr val="CC9900"/>
              </a:buClr>
              <a:buSzPct val="63636"/>
              <a:buFont typeface="PMingLiU-ExtB"/>
              <a:buChar char="■"/>
              <a:tabLst>
                <a:tab pos="208889" algn="l"/>
                <a:tab pos="209337" algn="l"/>
              </a:tabLst>
            </a:pP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Fun:</a:t>
            </a:r>
          </a:p>
          <a:p>
            <a:pPr marL="399399" lvl="1" indent="-190958" defTabSz="645494">
              <a:spcBef>
                <a:spcPts val="275"/>
              </a:spcBef>
              <a:buClr>
                <a:srgbClr val="3B802F"/>
              </a:buClr>
              <a:buSzPct val="58620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400" spc="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amateur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8" dirty="0">
                <a:solidFill>
                  <a:prstClr val="black"/>
                </a:solidFill>
                <a:latin typeface="Tahoma"/>
                <a:cs typeface="Tahoma"/>
              </a:rPr>
              <a:t>do</a:t>
            </a:r>
            <a:r>
              <a:rPr sz="1400" spc="-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cyber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crime</a:t>
            </a:r>
            <a:r>
              <a:rPr sz="1400" spc="-7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3" dirty="0">
                <a:solidFill>
                  <a:srgbClr val="FF0000"/>
                </a:solidFill>
                <a:latin typeface="Tahoma"/>
                <a:cs typeface="Tahoma"/>
              </a:rPr>
              <a:t>for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fun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.</a:t>
            </a:r>
            <a:endParaRPr sz="14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208889" indent="-200372" defTabSz="645494">
              <a:spcBef>
                <a:spcPts val="282"/>
              </a:spcBef>
              <a:buClr>
                <a:srgbClr val="CC9900"/>
              </a:buClr>
              <a:buSzPct val="63636"/>
              <a:buFont typeface="PMingLiU-ExtB"/>
              <a:buChar char="■"/>
              <a:tabLst>
                <a:tab pos="208889" algn="l"/>
                <a:tab pos="209337" algn="l"/>
              </a:tabLst>
            </a:pP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Recognition:</a:t>
            </a:r>
          </a:p>
          <a:p>
            <a:pPr marL="399399" lvl="1" indent="-190958" defTabSz="645494">
              <a:spcBef>
                <a:spcPts val="279"/>
              </a:spcBef>
              <a:buClr>
                <a:srgbClr val="3B802F"/>
              </a:buClr>
              <a:buSzPct val="58620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3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considered</a:t>
            </a:r>
            <a:r>
              <a:rPr sz="1400" spc="21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to</a:t>
            </a:r>
            <a:r>
              <a:rPr sz="1400" spc="1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be</a:t>
            </a:r>
            <a:r>
              <a:rPr sz="14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pride</a:t>
            </a:r>
            <a:r>
              <a:rPr sz="1400" spc="1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if</a:t>
            </a: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someone</a:t>
            </a:r>
            <a:r>
              <a:rPr sz="1400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hack</a:t>
            </a: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highly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 secured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networks</a:t>
            </a:r>
            <a:endParaRPr sz="14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208889" indent="-200372" defTabSz="645494">
              <a:spcBef>
                <a:spcPts val="282"/>
              </a:spcBef>
              <a:buClr>
                <a:srgbClr val="CC9900"/>
              </a:buClr>
              <a:buSzPct val="63636"/>
              <a:buFont typeface="PMingLiU-ExtB"/>
              <a:buChar char="■"/>
              <a:tabLst>
                <a:tab pos="208889" algn="l"/>
                <a:tab pos="209337" algn="l"/>
              </a:tabLst>
            </a:pP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Anonymity:</a:t>
            </a:r>
          </a:p>
          <a:p>
            <a:pPr marL="399399" lvl="1" indent="-190958" defTabSz="645494">
              <a:spcBef>
                <a:spcPts val="275"/>
              </a:spcBef>
              <a:buClr>
                <a:srgbClr val="3B802F"/>
              </a:buClr>
              <a:buSzPct val="58620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Anonymity</a:t>
            </a:r>
            <a:r>
              <a:rPr sz="1400" spc="-3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that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cyber</a:t>
            </a:r>
            <a:r>
              <a:rPr sz="1400" spc="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space</a:t>
            </a: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 smtClean="0">
                <a:solidFill>
                  <a:srgbClr val="FF0000"/>
                </a:solidFill>
                <a:latin typeface="Tahoma"/>
                <a:cs typeface="Tahoma"/>
              </a:rPr>
              <a:t>motivates</a:t>
            </a:r>
            <a:r>
              <a:rPr sz="1400" spc="18" dirty="0" smtClean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 person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400" spc="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commit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cyber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crime</a:t>
            </a:r>
            <a:endParaRPr sz="14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208889" indent="-200372" defTabSz="645494">
              <a:spcBef>
                <a:spcPts val="282"/>
              </a:spcBef>
              <a:buClr>
                <a:srgbClr val="CC9900"/>
              </a:buClr>
              <a:buSzPct val="63636"/>
              <a:buFont typeface="PMingLiU-ExtB"/>
              <a:buChar char="■"/>
              <a:tabLst>
                <a:tab pos="208889" algn="l"/>
                <a:tab pos="209337" algn="l"/>
              </a:tabLst>
            </a:pP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Cyber</a:t>
            </a:r>
            <a:r>
              <a:rPr sz="1400" spc="-4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Espionage:</a:t>
            </a:r>
          </a:p>
          <a:p>
            <a:pPr marL="399399" marR="307954" lvl="1" indent="-190510" defTabSz="645494">
              <a:lnSpc>
                <a:spcPct val="102699"/>
              </a:lnSpc>
              <a:spcBef>
                <a:spcPts val="243"/>
              </a:spcBef>
              <a:buClr>
                <a:srgbClr val="3B802F"/>
              </a:buClr>
              <a:buSzPct val="58620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At</a:t>
            </a:r>
            <a:r>
              <a:rPr sz="1400" spc="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times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government</a:t>
            </a:r>
            <a:r>
              <a:rPr sz="1400" spc="3" dirty="0">
                <a:solidFill>
                  <a:srgbClr val="FF0000"/>
                </a:solidFill>
                <a:latin typeface="Tahoma"/>
                <a:cs typeface="Tahoma"/>
              </a:rPr>
              <a:t> itself</a:t>
            </a:r>
            <a:r>
              <a:rPr sz="1400" spc="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is</a:t>
            </a:r>
            <a:r>
              <a:rPr sz="1400" spc="1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involved</a:t>
            </a:r>
            <a:r>
              <a:rPr sz="1400" spc="18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cyber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 trespassing</a:t>
            </a:r>
            <a:r>
              <a:rPr sz="1400" spc="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to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keep</a:t>
            </a:r>
            <a:r>
              <a:rPr sz="1400" spc="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eye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 on</a:t>
            </a:r>
            <a:r>
              <a:rPr sz="1400" spc="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other </a:t>
            </a:r>
            <a:r>
              <a:rPr sz="1400" spc="-306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person/network/country</a:t>
            </a:r>
            <a:endParaRPr sz="1400" dirty="0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49294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2006" y="1228045"/>
            <a:ext cx="4927923" cy="501495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0"/>
              </a:spcBef>
            </a:pPr>
            <a:r>
              <a:rPr sz="3200" spc="-25" dirty="0"/>
              <a:t>Kinds </a:t>
            </a:r>
            <a:r>
              <a:rPr sz="3200" spc="-3" dirty="0"/>
              <a:t>of</a:t>
            </a:r>
            <a:r>
              <a:rPr sz="3200" spc="7" dirty="0"/>
              <a:t> </a:t>
            </a:r>
            <a:r>
              <a:rPr sz="3200" spc="-63" dirty="0"/>
              <a:t>Cyber</a:t>
            </a:r>
            <a:r>
              <a:rPr sz="3200" spc="-42" dirty="0"/>
              <a:t> </a:t>
            </a:r>
            <a:r>
              <a:rPr sz="3200" spc="-57" dirty="0"/>
              <a:t>Crimes</a:t>
            </a:r>
            <a:endParaRPr sz="320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5621731" y="6372708"/>
            <a:ext cx="1795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65" defTabSz="645494">
              <a:lnSpc>
                <a:spcPts val="1059"/>
              </a:lnSpc>
            </a:pPr>
            <a:r>
              <a:rPr spc="-25" dirty="0">
                <a:solidFill>
                  <a:prstClr val="black"/>
                </a:solidFill>
              </a:rPr>
              <a:t>62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9082" y="2913785"/>
            <a:ext cx="89647" cy="124608"/>
          </a:xfrm>
          <a:prstGeom prst="rect">
            <a:avLst/>
          </a:prstGeom>
        </p:spPr>
        <p:txBody>
          <a:bodyPr vert="horz" wrap="square" lIns="0" tIns="10309" rIns="0" bIns="0" rtlCol="0">
            <a:spAutoFit/>
          </a:bodyPr>
          <a:lstStyle/>
          <a:p>
            <a:pPr marL="8965" defTabSz="645494">
              <a:spcBef>
                <a:spcPts val="81"/>
              </a:spcBef>
            </a:pPr>
            <a:r>
              <a:rPr sz="742" spc="-179" dirty="0">
                <a:solidFill>
                  <a:srgbClr val="CC9900"/>
                </a:solidFill>
                <a:latin typeface="PMingLiU-ExtB"/>
                <a:cs typeface="PMingLiU-ExtB"/>
              </a:rPr>
              <a:t>■</a:t>
            </a:r>
            <a:endParaRPr sz="742">
              <a:solidFill>
                <a:prstClr val="black"/>
              </a:solidFill>
              <a:latin typeface="PMingLiU-ExtB"/>
              <a:cs typeface="PMingLiU-ExtB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16029" y="1824038"/>
            <a:ext cx="6330427" cy="4689734"/>
          </a:xfrm>
          <a:prstGeom prst="rect">
            <a:avLst/>
          </a:prstGeom>
        </p:spPr>
        <p:txBody>
          <a:bodyPr vert="horz" wrap="square" lIns="0" tIns="44375" rIns="0" bIns="0" rtlCol="0">
            <a:spAutoFit/>
          </a:bodyPr>
          <a:lstStyle/>
          <a:p>
            <a:pPr marL="208889" indent="-200372" defTabSz="645494">
              <a:spcBef>
                <a:spcPts val="350"/>
              </a:spcBef>
              <a:buClr>
                <a:srgbClr val="CC9900"/>
              </a:buClr>
              <a:buSzPct val="63636"/>
              <a:buFont typeface="PMingLiU-ExtB"/>
              <a:buChar char="■"/>
              <a:tabLst>
                <a:tab pos="208889" algn="l"/>
                <a:tab pos="209337" algn="l"/>
              </a:tabLst>
            </a:pP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Cyber</a:t>
            </a:r>
            <a:r>
              <a:rPr sz="1400" spc="-3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Stalking</a:t>
            </a:r>
          </a:p>
          <a:p>
            <a:pPr marL="399399" lvl="1" indent="-190958" defTabSz="645494">
              <a:spcBef>
                <a:spcPts val="279"/>
              </a:spcBef>
              <a:buClr>
                <a:srgbClr val="3B802F"/>
              </a:buClr>
              <a:buSzPct val="58620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Stalking,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harassing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threatening</a:t>
            </a:r>
            <a:r>
              <a:rPr sz="1400" spc="2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someone,</a:t>
            </a:r>
            <a:r>
              <a:rPr sz="1400" spc="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1400" spc="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defame</a:t>
            </a:r>
            <a:r>
              <a:rPr sz="1400" spc="18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1400" spc="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person</a:t>
            </a:r>
            <a:endParaRPr sz="14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399399" lvl="1" indent="-190958" defTabSz="645494">
              <a:spcBef>
                <a:spcPts val="279"/>
              </a:spcBef>
              <a:buClr>
                <a:srgbClr val="3B802F"/>
              </a:buClr>
              <a:buSzPct val="58620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behavior</a:t>
            </a:r>
            <a:r>
              <a:rPr sz="1400" spc="21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includes</a:t>
            </a:r>
            <a:r>
              <a:rPr sz="1400" spc="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false</a:t>
            </a:r>
            <a:r>
              <a:rPr sz="1400" spc="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accusations, threats,</a:t>
            </a:r>
            <a:r>
              <a:rPr sz="1400" spc="2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sexual</a:t>
            </a:r>
            <a:r>
              <a:rPr sz="1400" spc="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exploitation</a:t>
            </a:r>
            <a:r>
              <a:rPr sz="1400" spc="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400" spc="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minors,</a:t>
            </a:r>
            <a:r>
              <a:rPr sz="1400" spc="21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monitoring,</a:t>
            </a:r>
            <a:r>
              <a:rPr sz="1400" spc="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etc.</a:t>
            </a:r>
            <a:endParaRPr sz="14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208889" defTabSz="645494">
              <a:spcBef>
                <a:spcPts val="282"/>
              </a:spcBef>
            </a:pP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Child</a:t>
            </a:r>
            <a:r>
              <a:rPr sz="1400" spc="-5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Pornography</a:t>
            </a:r>
          </a:p>
          <a:p>
            <a:pPr marL="399399" lvl="1" indent="-190958" defTabSz="645494">
              <a:spcBef>
                <a:spcPts val="275"/>
              </a:spcBef>
              <a:buClr>
                <a:srgbClr val="3B802F"/>
              </a:buClr>
              <a:buSzPct val="58620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Possessing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4" dirty="0">
                <a:solidFill>
                  <a:srgbClr val="FF0000"/>
                </a:solidFill>
                <a:latin typeface="Tahoma"/>
                <a:cs typeface="Tahoma"/>
              </a:rPr>
              <a:t>image</a:t>
            </a:r>
            <a:r>
              <a:rPr sz="14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or</a:t>
            </a:r>
            <a:r>
              <a:rPr sz="1400" spc="18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video</a:t>
            </a:r>
            <a:r>
              <a:rPr sz="1400" spc="3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of</a:t>
            </a:r>
            <a:r>
              <a:rPr sz="1400" spc="1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z="1400" spc="1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minor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(under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18),</a:t>
            </a:r>
            <a:r>
              <a:rPr sz="1400" spc="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engaged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sexual</a:t>
            </a:r>
            <a:r>
              <a:rPr sz="1400" spc="21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conduct.</a:t>
            </a:r>
            <a:endParaRPr sz="14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255059" indent="-246542" defTabSz="645494">
              <a:spcBef>
                <a:spcPts val="282"/>
              </a:spcBef>
              <a:buClr>
                <a:srgbClr val="CC9900"/>
              </a:buClr>
              <a:buSzPct val="63636"/>
              <a:buFont typeface="PMingLiU-ExtB"/>
              <a:buChar char="■"/>
              <a:tabLst>
                <a:tab pos="255059" algn="l"/>
                <a:tab pos="255508" algn="l"/>
              </a:tabLst>
            </a:pP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Forgery</a:t>
            </a:r>
            <a:r>
              <a:rPr sz="1400" spc="-3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-3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1400" spc="-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Counterfeiting</a:t>
            </a:r>
          </a:p>
          <a:p>
            <a:pPr marL="399399" lvl="1" indent="-190958" defTabSz="645494">
              <a:spcBef>
                <a:spcPts val="279"/>
              </a:spcBef>
              <a:buClr>
                <a:srgbClr val="3B802F"/>
              </a:buClr>
              <a:buSzPct val="58620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Produce</a:t>
            </a:r>
            <a:r>
              <a:rPr sz="1400" spc="-3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counterfeit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which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matches </a:t>
            </a:r>
            <a:r>
              <a:rPr sz="1400" spc="3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 original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document</a:t>
            </a:r>
            <a:endParaRPr sz="14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399399" lvl="1" indent="-190958" defTabSz="645494">
              <a:spcBef>
                <a:spcPts val="286"/>
              </a:spcBef>
              <a:buClr>
                <a:srgbClr val="3B802F"/>
              </a:buClr>
              <a:buSzPct val="58620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Not</a:t>
            </a:r>
            <a:r>
              <a:rPr sz="1400" spc="-3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possible</a:t>
            </a:r>
            <a:r>
              <a:rPr sz="1400" spc="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400" spc="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judge</a:t>
            </a:r>
            <a:r>
              <a:rPr sz="1400" spc="-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3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authenticity</a:t>
            </a:r>
            <a:r>
              <a:rPr sz="1400" spc="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of the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 document</a:t>
            </a:r>
            <a:endParaRPr sz="14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255059" indent="-246542" defTabSz="645494">
              <a:spcBef>
                <a:spcPts val="282"/>
              </a:spcBef>
              <a:buClr>
                <a:srgbClr val="CC9900"/>
              </a:buClr>
              <a:buSzPct val="63636"/>
              <a:buFont typeface="PMingLiU-ExtB"/>
              <a:buChar char="■"/>
              <a:tabLst>
                <a:tab pos="255059" algn="l"/>
                <a:tab pos="255508" algn="l"/>
              </a:tabLst>
            </a:pP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Software</a:t>
            </a:r>
            <a:r>
              <a:rPr sz="1400" spc="-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Piracy</a:t>
            </a:r>
            <a:r>
              <a:rPr sz="1400" spc="-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-7" dirty="0">
                <a:solidFill>
                  <a:prstClr val="black"/>
                </a:solidFill>
                <a:latin typeface="Tahoma"/>
                <a:cs typeface="Tahoma"/>
              </a:rPr>
              <a:t>and </a:t>
            </a: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Crime</a:t>
            </a:r>
            <a:r>
              <a:rPr sz="1400" spc="-21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related</a:t>
            </a:r>
            <a:r>
              <a:rPr sz="1400" spc="-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-3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-3" dirty="0">
                <a:solidFill>
                  <a:prstClr val="black"/>
                </a:solidFill>
                <a:latin typeface="Tahoma"/>
                <a:cs typeface="Tahoma"/>
              </a:rPr>
              <a:t>IPRs:</a:t>
            </a:r>
            <a:endParaRPr sz="14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399399" lvl="1" indent="-190958" defTabSz="645494">
              <a:spcBef>
                <a:spcPts val="279"/>
              </a:spcBef>
              <a:buClr>
                <a:srgbClr val="3B802F"/>
              </a:buClr>
              <a:buSzPct val="58620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400" spc="14" dirty="0">
                <a:solidFill>
                  <a:srgbClr val="FF0000"/>
                </a:solidFill>
                <a:latin typeface="Tahoma"/>
                <a:cs typeface="Tahoma"/>
              </a:rPr>
              <a:t>An</a:t>
            </a:r>
            <a:r>
              <a:rPr sz="1400" spc="-7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illegal</a:t>
            </a:r>
            <a:r>
              <a:rPr sz="1400" spc="28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reproduction 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distribution</a:t>
            </a:r>
            <a:endParaRPr sz="14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255059" indent="-246542" defTabSz="645494">
              <a:spcBef>
                <a:spcPts val="282"/>
              </a:spcBef>
              <a:buClr>
                <a:srgbClr val="CC9900"/>
              </a:buClr>
              <a:buSzPct val="63636"/>
              <a:buFont typeface="PMingLiU-ExtB"/>
              <a:buChar char="■"/>
              <a:tabLst>
                <a:tab pos="255059" algn="l"/>
                <a:tab pos="255508" algn="l"/>
              </a:tabLst>
            </a:pP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Cyber</a:t>
            </a:r>
            <a:r>
              <a:rPr sz="1400" spc="-39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Terrorism</a:t>
            </a:r>
          </a:p>
          <a:p>
            <a:pPr marL="399399" marR="3586" lvl="1" indent="-190510" defTabSz="645494">
              <a:lnSpc>
                <a:spcPct val="102099"/>
              </a:lnSpc>
              <a:spcBef>
                <a:spcPts val="250"/>
              </a:spcBef>
              <a:buClr>
                <a:srgbClr val="3B802F"/>
              </a:buClr>
              <a:buSzPct val="58620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Use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1400" spc="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computer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 resources</a:t>
            </a: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intimidate</a:t>
            </a:r>
            <a:r>
              <a:rPr sz="1400" spc="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or force</a:t>
            </a:r>
            <a:r>
              <a:rPr sz="1400" spc="1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government,</a:t>
            </a:r>
            <a:r>
              <a:rPr sz="1400" spc="3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the</a:t>
            </a:r>
            <a:r>
              <a:rPr sz="1400" spc="3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civilian</a:t>
            </a:r>
            <a:r>
              <a:rPr sz="1400" spc="2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population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or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any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segment </a:t>
            </a:r>
            <a:r>
              <a:rPr sz="1400" spc="-3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thereof</a:t>
            </a:r>
            <a:r>
              <a:rPr sz="1400" spc="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3" dirty="0">
                <a:solidFill>
                  <a:prstClr val="black"/>
                </a:solidFill>
                <a:latin typeface="Tahoma"/>
                <a:cs typeface="Tahoma"/>
              </a:rPr>
              <a:t>in</a:t>
            </a:r>
            <a:r>
              <a:rPr sz="1400" spc="-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furtherance of political</a:t>
            </a:r>
            <a:r>
              <a:rPr sz="1400" spc="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social objectives</a:t>
            </a:r>
            <a:endParaRPr sz="14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208889" indent="-200372" defTabSz="645494">
              <a:spcBef>
                <a:spcPts val="289"/>
              </a:spcBef>
              <a:buClr>
                <a:srgbClr val="CC9900"/>
              </a:buClr>
              <a:buSzPct val="63636"/>
              <a:buFont typeface="PMingLiU-ExtB"/>
              <a:buChar char="■"/>
              <a:tabLst>
                <a:tab pos="208889" algn="l"/>
                <a:tab pos="209337" algn="l"/>
              </a:tabLst>
            </a:pP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Phishing</a:t>
            </a:r>
          </a:p>
          <a:p>
            <a:pPr marL="399399" lvl="1" indent="-190958" defTabSz="645494">
              <a:spcBef>
                <a:spcPts val="279"/>
              </a:spcBef>
              <a:buClr>
                <a:srgbClr val="3B802F"/>
              </a:buClr>
              <a:buSzPct val="58620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Acquiring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personal and</a:t>
            </a:r>
            <a:r>
              <a:rPr sz="1400" spc="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sensitive</a:t>
            </a:r>
            <a:r>
              <a:rPr sz="1400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information</a:t>
            </a:r>
            <a:r>
              <a:rPr sz="1400" spc="18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 an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individual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via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 smtClean="0">
                <a:solidFill>
                  <a:prstClr val="black"/>
                </a:solidFill>
                <a:latin typeface="Tahoma"/>
                <a:cs typeface="Tahoma"/>
              </a:rPr>
              <a:t>email</a:t>
            </a:r>
            <a:endParaRPr sz="14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399399" lvl="1" indent="-190958" defTabSz="645494">
              <a:spcBef>
                <a:spcPts val="279"/>
              </a:spcBef>
              <a:buClr>
                <a:srgbClr val="3B802F"/>
              </a:buClr>
              <a:buSzPct val="58620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Vishing</a:t>
            </a:r>
            <a:r>
              <a:rPr sz="1400" spc="18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(voice phishing),</a:t>
            </a:r>
            <a:r>
              <a:rPr sz="1400" spc="-3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Smishing</a:t>
            </a:r>
            <a:endParaRPr sz="1400" dirty="0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61342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076" y="1749742"/>
            <a:ext cx="6832924" cy="624606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0"/>
              </a:spcBef>
            </a:pPr>
            <a:r>
              <a:rPr sz="4000" spc="-25" dirty="0"/>
              <a:t>Kinds</a:t>
            </a:r>
            <a:r>
              <a:rPr sz="4000" spc="-21" dirty="0"/>
              <a:t> </a:t>
            </a:r>
            <a:r>
              <a:rPr sz="4000" spc="-3" dirty="0"/>
              <a:t>of</a:t>
            </a:r>
            <a:r>
              <a:rPr sz="4000" spc="10" dirty="0"/>
              <a:t> </a:t>
            </a:r>
            <a:r>
              <a:rPr sz="4000" spc="-63" dirty="0"/>
              <a:t>Cyber</a:t>
            </a:r>
            <a:r>
              <a:rPr sz="4000" spc="-35" dirty="0"/>
              <a:t> </a:t>
            </a:r>
            <a:r>
              <a:rPr sz="4000" spc="-57" dirty="0"/>
              <a:t>Crimes</a:t>
            </a:r>
            <a:r>
              <a:rPr sz="4000" spc="-21" dirty="0"/>
              <a:t> </a:t>
            </a:r>
            <a:r>
              <a:rPr sz="4000" spc="-39" dirty="0"/>
              <a:t>(Cont.)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447800" y="2229898"/>
            <a:ext cx="7924800" cy="2141536"/>
          </a:xfrm>
          <a:prstGeom prst="rect">
            <a:avLst/>
          </a:prstGeom>
        </p:spPr>
        <p:txBody>
          <a:bodyPr vert="horz" wrap="square" lIns="0" tIns="44375" rIns="0" bIns="0" rtlCol="0">
            <a:spAutoFit/>
          </a:bodyPr>
          <a:lstStyle/>
          <a:p>
            <a:pPr marL="208889" indent="-200372" defTabSz="645494">
              <a:spcBef>
                <a:spcPts val="350"/>
              </a:spcBef>
              <a:buClr>
                <a:srgbClr val="CC9900"/>
              </a:buClr>
              <a:buSzPct val="63636"/>
              <a:buFont typeface="PMingLiU-ExtB"/>
              <a:buChar char="■"/>
              <a:tabLst>
                <a:tab pos="208889" algn="l"/>
                <a:tab pos="209337" algn="l"/>
              </a:tabLst>
            </a:pPr>
            <a:r>
              <a:rPr dirty="0">
                <a:solidFill>
                  <a:prstClr val="black"/>
                </a:solidFill>
                <a:latin typeface="Tahoma"/>
                <a:cs typeface="Tahoma"/>
              </a:rPr>
              <a:t>Computer</a:t>
            </a:r>
            <a:r>
              <a:rPr spc="-5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prstClr val="black"/>
                </a:solidFill>
                <a:latin typeface="Tahoma"/>
                <a:cs typeface="Tahoma"/>
              </a:rPr>
              <a:t>Vandalism</a:t>
            </a:r>
          </a:p>
          <a:p>
            <a:pPr marL="399399" lvl="1" indent="-190958" defTabSz="645494">
              <a:spcBef>
                <a:spcPts val="279"/>
              </a:spcBef>
              <a:buClr>
                <a:srgbClr val="3B802F"/>
              </a:buClr>
              <a:buSzPct val="58620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pc="7" dirty="0">
                <a:solidFill>
                  <a:srgbClr val="FF0000"/>
                </a:solidFill>
                <a:latin typeface="Tahoma"/>
                <a:cs typeface="Tahoma"/>
              </a:rPr>
              <a:t>Physical</a:t>
            </a:r>
            <a:r>
              <a:rPr spc="1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pc="7" dirty="0">
                <a:solidFill>
                  <a:srgbClr val="FF0000"/>
                </a:solidFill>
                <a:latin typeface="Tahoma"/>
                <a:cs typeface="Tahoma"/>
              </a:rPr>
              <a:t>destroying</a:t>
            </a:r>
            <a:r>
              <a:rPr spc="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pc="10" dirty="0">
                <a:solidFill>
                  <a:prstClr val="black"/>
                </a:solidFill>
                <a:latin typeface="Tahoma"/>
                <a:cs typeface="Tahoma"/>
              </a:rPr>
              <a:t>computing</a:t>
            </a:r>
            <a:r>
              <a:rPr spc="21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pc="7" dirty="0">
                <a:solidFill>
                  <a:prstClr val="black"/>
                </a:solidFill>
                <a:latin typeface="Tahoma"/>
                <a:cs typeface="Tahoma"/>
              </a:rPr>
              <a:t>resources</a:t>
            </a:r>
            <a:r>
              <a:rPr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pc="7" dirty="0">
                <a:solidFill>
                  <a:prstClr val="black"/>
                </a:solidFill>
                <a:latin typeface="Tahoma"/>
                <a:cs typeface="Tahoma"/>
              </a:rPr>
              <a:t>using physical</a:t>
            </a:r>
            <a:r>
              <a:rPr spc="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pc="7" dirty="0">
                <a:solidFill>
                  <a:prstClr val="black"/>
                </a:solidFill>
                <a:latin typeface="Tahoma"/>
                <a:cs typeface="Tahoma"/>
              </a:rPr>
              <a:t>force</a:t>
            </a:r>
            <a:r>
              <a:rPr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pc="7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pc="7" dirty="0">
                <a:solidFill>
                  <a:prstClr val="black"/>
                </a:solidFill>
                <a:latin typeface="Tahoma"/>
                <a:cs typeface="Tahoma"/>
              </a:rPr>
              <a:t>malicious</a:t>
            </a:r>
            <a:r>
              <a:rPr spc="2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pc="10" dirty="0">
                <a:solidFill>
                  <a:prstClr val="black"/>
                </a:solidFill>
                <a:latin typeface="Tahoma"/>
                <a:cs typeface="Tahoma"/>
              </a:rPr>
              <a:t>code</a:t>
            </a:r>
            <a:endParaRPr dirty="0">
              <a:solidFill>
                <a:prstClr val="black"/>
              </a:solidFill>
              <a:latin typeface="Tahoma"/>
              <a:cs typeface="Tahoma"/>
            </a:endParaRPr>
          </a:p>
          <a:p>
            <a:pPr marL="208889" indent="-200372" defTabSz="645494">
              <a:spcBef>
                <a:spcPts val="282"/>
              </a:spcBef>
              <a:buClr>
                <a:srgbClr val="CC9900"/>
              </a:buClr>
              <a:buSzPct val="63636"/>
              <a:buFont typeface="PMingLiU-ExtB"/>
              <a:buChar char="■"/>
              <a:tabLst>
                <a:tab pos="208889" algn="l"/>
                <a:tab pos="209337" algn="l"/>
              </a:tabLst>
            </a:pPr>
            <a:r>
              <a:rPr dirty="0">
                <a:solidFill>
                  <a:prstClr val="black"/>
                </a:solidFill>
                <a:latin typeface="Tahoma"/>
                <a:cs typeface="Tahoma"/>
              </a:rPr>
              <a:t>Computer</a:t>
            </a:r>
            <a:r>
              <a:rPr spc="-5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prstClr val="black"/>
                </a:solidFill>
                <a:latin typeface="Tahoma"/>
                <a:cs typeface="Tahoma"/>
              </a:rPr>
              <a:t>Hacking</a:t>
            </a:r>
          </a:p>
          <a:p>
            <a:pPr marL="399399" lvl="1" indent="-190958" defTabSz="645494">
              <a:spcBef>
                <a:spcPts val="275"/>
              </a:spcBef>
              <a:buClr>
                <a:srgbClr val="3B802F"/>
              </a:buClr>
              <a:buSzPct val="58620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pc="7" dirty="0">
                <a:solidFill>
                  <a:srgbClr val="FF0000"/>
                </a:solidFill>
                <a:latin typeface="Tahoma"/>
                <a:cs typeface="Tahoma"/>
              </a:rPr>
              <a:t>Modifying</a:t>
            </a:r>
            <a:r>
              <a:rPr spc="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pc="10" dirty="0">
                <a:solidFill>
                  <a:prstClr val="black"/>
                </a:solidFill>
                <a:latin typeface="Tahoma"/>
                <a:cs typeface="Tahoma"/>
              </a:rPr>
              <a:t>computer hardware</a:t>
            </a:r>
            <a:r>
              <a:rPr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pc="10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pc="2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pc="7" dirty="0">
                <a:solidFill>
                  <a:prstClr val="black"/>
                </a:solidFill>
                <a:latin typeface="Tahoma"/>
                <a:cs typeface="Tahoma"/>
              </a:rPr>
              <a:t>software</a:t>
            </a:r>
            <a:r>
              <a:rPr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pc="7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pc="7" dirty="0">
                <a:solidFill>
                  <a:srgbClr val="FF0000"/>
                </a:solidFill>
                <a:latin typeface="Tahoma"/>
                <a:cs typeface="Tahoma"/>
              </a:rPr>
              <a:t>accomplish</a:t>
            </a:r>
            <a:r>
              <a:rPr spc="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pc="10" dirty="0">
                <a:solidFill>
                  <a:srgbClr val="FF0000"/>
                </a:solidFill>
                <a:latin typeface="Tahoma"/>
                <a:cs typeface="Tahoma"/>
              </a:rPr>
              <a:t>a</a:t>
            </a:r>
            <a:r>
              <a:rPr spc="3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pc="10" dirty="0">
                <a:solidFill>
                  <a:srgbClr val="FF0000"/>
                </a:solidFill>
                <a:latin typeface="Tahoma"/>
                <a:cs typeface="Tahoma"/>
              </a:rPr>
              <a:t>goal</a:t>
            </a:r>
            <a:endParaRPr dirty="0">
              <a:solidFill>
                <a:prstClr val="black"/>
              </a:solidFill>
              <a:latin typeface="Tahoma"/>
              <a:cs typeface="Tahoma"/>
            </a:endParaRPr>
          </a:p>
          <a:p>
            <a:pPr marL="399399" marR="3586" lvl="1" indent="-190510" defTabSz="645494">
              <a:lnSpc>
                <a:spcPct val="102800"/>
              </a:lnSpc>
              <a:spcBef>
                <a:spcPts val="247"/>
              </a:spcBef>
              <a:buClr>
                <a:srgbClr val="3B802F"/>
              </a:buClr>
              <a:buSzPct val="58620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pc="10" dirty="0">
                <a:solidFill>
                  <a:srgbClr val="FF0000"/>
                </a:solidFill>
                <a:latin typeface="Tahoma"/>
                <a:cs typeface="Tahoma"/>
              </a:rPr>
              <a:t>Simply</a:t>
            </a:r>
            <a:r>
              <a:rPr spc="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pc="7" dirty="0">
                <a:solidFill>
                  <a:srgbClr val="FF0000"/>
                </a:solidFill>
                <a:latin typeface="Tahoma"/>
                <a:cs typeface="Tahoma"/>
              </a:rPr>
              <a:t>demonstrations</a:t>
            </a:r>
            <a:r>
              <a:rPr spc="1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pc="7" dirty="0">
                <a:solidFill>
                  <a:srgbClr val="FF0000"/>
                </a:solidFill>
                <a:latin typeface="Tahoma"/>
                <a:cs typeface="Tahoma"/>
              </a:rPr>
              <a:t>of</a:t>
            </a:r>
            <a:r>
              <a:rPr spc="1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pc="3" dirty="0">
                <a:solidFill>
                  <a:srgbClr val="FF0000"/>
                </a:solidFill>
                <a:latin typeface="Tahoma"/>
                <a:cs typeface="Tahoma"/>
              </a:rPr>
              <a:t>the</a:t>
            </a:r>
            <a:r>
              <a:rPr spc="1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pc="7" dirty="0">
                <a:solidFill>
                  <a:srgbClr val="FF0000"/>
                </a:solidFill>
                <a:latin typeface="Tahoma"/>
                <a:cs typeface="Tahoma"/>
              </a:rPr>
              <a:t>technical</a:t>
            </a:r>
            <a:r>
              <a:rPr spc="1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pc="7" dirty="0">
                <a:solidFill>
                  <a:srgbClr val="FF0000"/>
                </a:solidFill>
                <a:latin typeface="Tahoma"/>
                <a:cs typeface="Tahoma"/>
              </a:rPr>
              <a:t>ability</a:t>
            </a:r>
            <a:r>
              <a:rPr spc="7" dirty="0">
                <a:solidFill>
                  <a:prstClr val="black"/>
                </a:solidFill>
                <a:latin typeface="Tahoma"/>
                <a:cs typeface="Tahoma"/>
              </a:rPr>
              <a:t>,</a:t>
            </a:r>
            <a:r>
              <a:rPr spc="2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pc="7" dirty="0">
                <a:solidFill>
                  <a:prstClr val="black"/>
                </a:solidFill>
                <a:latin typeface="Tahoma"/>
                <a:cs typeface="Tahoma"/>
              </a:rPr>
              <a:t>to sealing,</a:t>
            </a:r>
            <a:r>
              <a:rPr spc="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pc="10" dirty="0">
                <a:solidFill>
                  <a:prstClr val="black"/>
                </a:solidFill>
                <a:latin typeface="Tahoma"/>
                <a:cs typeface="Tahoma"/>
              </a:rPr>
              <a:t>modifying</a:t>
            </a:r>
            <a:r>
              <a:rPr spc="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pc="7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pc="21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pc="7" dirty="0">
                <a:solidFill>
                  <a:prstClr val="black"/>
                </a:solidFill>
                <a:latin typeface="Tahoma"/>
                <a:cs typeface="Tahoma"/>
              </a:rPr>
              <a:t>destroying information</a:t>
            </a:r>
            <a:r>
              <a:rPr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pc="7" dirty="0">
                <a:solidFill>
                  <a:prstClr val="black"/>
                </a:solidFill>
                <a:latin typeface="Tahoma"/>
                <a:cs typeface="Tahoma"/>
              </a:rPr>
              <a:t>for</a:t>
            </a:r>
            <a:r>
              <a:rPr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pc="7" dirty="0">
                <a:solidFill>
                  <a:prstClr val="black"/>
                </a:solidFill>
                <a:latin typeface="Tahoma"/>
                <a:cs typeface="Tahoma"/>
              </a:rPr>
              <a:t>social, </a:t>
            </a:r>
            <a:r>
              <a:rPr spc="-306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pc="10" dirty="0">
                <a:solidFill>
                  <a:prstClr val="black"/>
                </a:solidFill>
                <a:latin typeface="Tahoma"/>
                <a:cs typeface="Tahoma"/>
              </a:rPr>
              <a:t>economic</a:t>
            </a:r>
            <a:r>
              <a:rPr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pc="7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pc="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pc="7" dirty="0">
                <a:solidFill>
                  <a:prstClr val="black"/>
                </a:solidFill>
                <a:latin typeface="Tahoma"/>
                <a:cs typeface="Tahoma"/>
              </a:rPr>
              <a:t>political</a:t>
            </a:r>
            <a:r>
              <a:rPr spc="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pc="7" dirty="0">
                <a:solidFill>
                  <a:prstClr val="black"/>
                </a:solidFill>
                <a:latin typeface="Tahoma"/>
                <a:cs typeface="Tahoma"/>
              </a:rPr>
              <a:t>reasons</a:t>
            </a:r>
            <a:endParaRPr dirty="0">
              <a:solidFill>
                <a:prstClr val="black"/>
              </a:solidFill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5621731" y="6372708"/>
            <a:ext cx="1795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65" defTabSz="645494">
              <a:lnSpc>
                <a:spcPts val="1059"/>
              </a:lnSpc>
            </a:pPr>
            <a:r>
              <a:rPr spc="-25" dirty="0">
                <a:solidFill>
                  <a:prstClr val="black"/>
                </a:solidFill>
              </a:rPr>
              <a:t>63</a:t>
            </a:r>
          </a:p>
        </p:txBody>
      </p:sp>
    </p:spTree>
    <p:extLst>
      <p:ext uri="{BB962C8B-B14F-4D97-AF65-F5344CB8AC3E}">
        <p14:creationId xmlns:p14="http://schemas.microsoft.com/office/powerpoint/2010/main" val="403943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9076" y="1749742"/>
            <a:ext cx="3562574" cy="367612"/>
          </a:xfrm>
          <a:prstGeom prst="rect">
            <a:avLst/>
          </a:prstGeom>
        </p:spPr>
        <p:txBody>
          <a:bodyPr vert="horz" wrap="square" lIns="0" tIns="8965" rIns="0" bIns="0" rtlCol="0">
            <a:spAutoFit/>
          </a:bodyPr>
          <a:lstStyle/>
          <a:p>
            <a:pPr marL="8965">
              <a:spcBef>
                <a:spcPts val="70"/>
              </a:spcBef>
            </a:pPr>
            <a:r>
              <a:rPr sz="2330" spc="-25" dirty="0"/>
              <a:t>Kinds</a:t>
            </a:r>
            <a:r>
              <a:rPr sz="2330" spc="-21" dirty="0"/>
              <a:t> </a:t>
            </a:r>
            <a:r>
              <a:rPr sz="2330" spc="-3" dirty="0"/>
              <a:t>of</a:t>
            </a:r>
            <a:r>
              <a:rPr sz="2330" spc="10" dirty="0"/>
              <a:t> </a:t>
            </a:r>
            <a:r>
              <a:rPr sz="2330" spc="-63" dirty="0"/>
              <a:t>Cyber</a:t>
            </a:r>
            <a:r>
              <a:rPr sz="2330" spc="-35" dirty="0"/>
              <a:t> </a:t>
            </a:r>
            <a:r>
              <a:rPr sz="2330" spc="-57" dirty="0"/>
              <a:t>Crimes</a:t>
            </a:r>
            <a:r>
              <a:rPr sz="2330" spc="-21" dirty="0"/>
              <a:t> </a:t>
            </a:r>
            <a:r>
              <a:rPr sz="2330" spc="-39" dirty="0"/>
              <a:t>(Cont.)</a:t>
            </a:r>
            <a:endParaRPr sz="233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5621731" y="6372708"/>
            <a:ext cx="1795830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965" defTabSz="645494">
              <a:lnSpc>
                <a:spcPts val="1059"/>
              </a:lnSpc>
            </a:pPr>
            <a:r>
              <a:rPr spc="-25" dirty="0">
                <a:solidFill>
                  <a:prstClr val="black"/>
                </a:solidFill>
              </a:rPr>
              <a:t>64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49082" y="3478567"/>
            <a:ext cx="89647" cy="124608"/>
          </a:xfrm>
          <a:prstGeom prst="rect">
            <a:avLst/>
          </a:prstGeom>
        </p:spPr>
        <p:txBody>
          <a:bodyPr vert="horz" wrap="square" lIns="0" tIns="10309" rIns="0" bIns="0" rtlCol="0">
            <a:spAutoFit/>
          </a:bodyPr>
          <a:lstStyle/>
          <a:p>
            <a:pPr marL="8965" defTabSz="645494">
              <a:spcBef>
                <a:spcPts val="81"/>
              </a:spcBef>
            </a:pPr>
            <a:r>
              <a:rPr sz="742" spc="-179" dirty="0">
                <a:solidFill>
                  <a:srgbClr val="CC9900"/>
                </a:solidFill>
                <a:latin typeface="PMingLiU-ExtB"/>
                <a:cs typeface="PMingLiU-ExtB"/>
              </a:rPr>
              <a:t>■</a:t>
            </a:r>
            <a:endParaRPr sz="742">
              <a:solidFill>
                <a:prstClr val="black"/>
              </a:solidFill>
              <a:latin typeface="PMingLiU-ExtB"/>
              <a:cs typeface="PMingLiU-ExtB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9082" y="2229898"/>
            <a:ext cx="6572922" cy="3953827"/>
          </a:xfrm>
          <a:prstGeom prst="rect">
            <a:avLst/>
          </a:prstGeom>
        </p:spPr>
        <p:txBody>
          <a:bodyPr vert="horz" wrap="square" lIns="0" tIns="44375" rIns="0" bIns="0" rtlCol="0">
            <a:spAutoFit/>
          </a:bodyPr>
          <a:lstStyle/>
          <a:p>
            <a:pPr marL="208889" indent="-200372" defTabSz="645494">
              <a:spcBef>
                <a:spcPts val="350"/>
              </a:spcBef>
              <a:buClr>
                <a:srgbClr val="CC9900"/>
              </a:buClr>
              <a:buSzPct val="63636"/>
              <a:buFont typeface="PMingLiU-ExtB"/>
              <a:buChar char="■"/>
              <a:tabLst>
                <a:tab pos="208889" algn="l"/>
                <a:tab pos="209337" algn="l"/>
              </a:tabLst>
            </a:pP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Creating</a:t>
            </a:r>
            <a:r>
              <a:rPr sz="1400" spc="-21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-3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1400" spc="-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distributing</a:t>
            </a:r>
            <a:r>
              <a:rPr sz="1400" spc="-32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viruses</a:t>
            </a:r>
            <a:r>
              <a:rPr sz="1400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3" dirty="0">
                <a:solidFill>
                  <a:prstClr val="black"/>
                </a:solidFill>
                <a:latin typeface="Tahoma"/>
                <a:cs typeface="Tahoma"/>
              </a:rPr>
              <a:t>over</a:t>
            </a:r>
            <a:r>
              <a:rPr sz="1400" spc="-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internet</a:t>
            </a:r>
          </a:p>
          <a:p>
            <a:pPr marL="399399" lvl="1" indent="-190958" defTabSz="645494">
              <a:spcBef>
                <a:spcPts val="279"/>
              </a:spcBef>
              <a:buClr>
                <a:srgbClr val="3B802F"/>
              </a:buClr>
              <a:buSzPct val="58620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Spreading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 an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virus</a:t>
            </a:r>
            <a:r>
              <a:rPr sz="1400" spc="-3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can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 cause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business</a:t>
            </a: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1400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3" dirty="0">
                <a:solidFill>
                  <a:prstClr val="black"/>
                </a:solidFill>
                <a:latin typeface="Tahoma"/>
                <a:cs typeface="Tahoma"/>
              </a:rPr>
              <a:t>financial</a:t>
            </a:r>
            <a:r>
              <a:rPr sz="1400" spc="21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loss</a:t>
            </a:r>
            <a:endParaRPr sz="14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208889" indent="-200372" defTabSz="645494">
              <a:spcBef>
                <a:spcPts val="282"/>
              </a:spcBef>
              <a:buClr>
                <a:srgbClr val="CC9900"/>
              </a:buClr>
              <a:buSzPct val="63636"/>
              <a:buFont typeface="PMingLiU-ExtB"/>
              <a:buChar char="■"/>
              <a:tabLst>
                <a:tab pos="208889" algn="l"/>
                <a:tab pos="209337" algn="l"/>
              </a:tabLst>
            </a:pP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Spamming</a:t>
            </a:r>
          </a:p>
          <a:p>
            <a:pPr marL="399399" lvl="1" indent="-190958" defTabSz="645494">
              <a:spcBef>
                <a:spcPts val="275"/>
              </a:spcBef>
              <a:buClr>
                <a:srgbClr val="3B802F"/>
              </a:buClr>
              <a:buSzPct val="58620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Sending</a:t>
            </a:r>
            <a:r>
              <a:rPr sz="1400" spc="-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1400" spc="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unsolicited</a:t>
            </a:r>
            <a:r>
              <a:rPr sz="1400" spc="2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and</a:t>
            </a:r>
            <a:r>
              <a:rPr sz="14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commercial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 bulk</a:t>
            </a:r>
            <a:r>
              <a:rPr sz="1400" spc="1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message</a:t>
            </a:r>
            <a:endParaRPr sz="14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399399" marR="86514" lvl="1" indent="-190510" defTabSz="645494">
              <a:lnSpc>
                <a:spcPct val="102800"/>
              </a:lnSpc>
              <a:spcBef>
                <a:spcPts val="247"/>
              </a:spcBef>
              <a:buClr>
                <a:srgbClr val="3B802F"/>
              </a:buClr>
              <a:buSzPct val="58620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Spams</a:t>
            </a:r>
            <a:r>
              <a:rPr sz="1400" spc="-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not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only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3" dirty="0">
                <a:solidFill>
                  <a:srgbClr val="FF0000"/>
                </a:solidFill>
                <a:latin typeface="Tahoma"/>
                <a:cs typeface="Tahoma"/>
              </a:rPr>
              <a:t>irritate</a:t>
            </a:r>
            <a:r>
              <a:rPr sz="1400" spc="21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the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recipients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overload</a:t>
            </a:r>
            <a:r>
              <a:rPr sz="1400" spc="1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the</a:t>
            </a:r>
            <a:r>
              <a:rPr sz="14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network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but</a:t>
            </a:r>
            <a:r>
              <a:rPr sz="1400" spc="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also</a:t>
            </a:r>
            <a:r>
              <a:rPr sz="1400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waste </a:t>
            </a:r>
            <a:r>
              <a:rPr sz="1400" spc="3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time and</a:t>
            </a:r>
            <a:r>
              <a:rPr sz="1400" spc="1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occupy</a:t>
            </a:r>
            <a:r>
              <a:rPr sz="1400" spc="3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the </a:t>
            </a:r>
            <a:r>
              <a:rPr sz="1400" spc="-3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valuable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memory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space</a:t>
            </a:r>
            <a:endParaRPr sz="14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208889" defTabSz="645494">
              <a:spcBef>
                <a:spcPts val="282"/>
              </a:spcBef>
            </a:pP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Cross</a:t>
            </a:r>
            <a:r>
              <a:rPr sz="1400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Site</a:t>
            </a:r>
            <a:r>
              <a:rPr sz="1400" spc="-2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Scripting</a:t>
            </a:r>
          </a:p>
          <a:p>
            <a:pPr marL="399399" lvl="1" indent="-190958" defTabSz="645494">
              <a:spcBef>
                <a:spcPts val="275"/>
              </a:spcBef>
              <a:buClr>
                <a:srgbClr val="3B802F"/>
              </a:buClr>
              <a:buSzPct val="58620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Injecting</a:t>
            </a:r>
            <a:r>
              <a:rPr sz="1400" spc="1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1400" spc="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malicious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3" dirty="0">
                <a:solidFill>
                  <a:srgbClr val="FF0000"/>
                </a:solidFill>
                <a:latin typeface="Tahoma"/>
                <a:cs typeface="Tahoma"/>
              </a:rPr>
              <a:t>client</a:t>
            </a:r>
            <a:r>
              <a:rPr sz="1400" spc="18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side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script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3" dirty="0">
                <a:solidFill>
                  <a:prstClr val="black"/>
                </a:solidFill>
                <a:latin typeface="Tahoma"/>
                <a:cs typeface="Tahoma"/>
              </a:rPr>
              <a:t>into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a</a:t>
            </a:r>
            <a:r>
              <a:rPr sz="1400" spc="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trusted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website</a:t>
            </a:r>
            <a:endParaRPr sz="14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399399" lvl="1" indent="-190958" defTabSz="645494">
              <a:spcBef>
                <a:spcPts val="279"/>
              </a:spcBef>
              <a:buClr>
                <a:srgbClr val="3B802F"/>
              </a:buClr>
              <a:buSzPct val="58620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Malicious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script</a:t>
            </a:r>
            <a:r>
              <a:rPr sz="1400" spc="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gets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access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to the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cookies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1400" spc="21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other sensitive</a:t>
            </a:r>
            <a:r>
              <a:rPr sz="1400" spc="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information</a:t>
            </a:r>
            <a:r>
              <a:rPr sz="1400" spc="18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and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sent</a:t>
            </a:r>
            <a:r>
              <a:rPr sz="1400" spc="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to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remote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servers</a:t>
            </a:r>
            <a:endParaRPr sz="14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255059" indent="-246542" defTabSz="645494">
              <a:spcBef>
                <a:spcPts val="282"/>
              </a:spcBef>
              <a:buClr>
                <a:srgbClr val="CC9900"/>
              </a:buClr>
              <a:buSzPct val="63636"/>
              <a:buFont typeface="PMingLiU-ExtB"/>
              <a:buChar char="■"/>
              <a:tabLst>
                <a:tab pos="255059" algn="l"/>
                <a:tab pos="255508" algn="l"/>
              </a:tabLst>
            </a:pP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Online</a:t>
            </a:r>
            <a:r>
              <a:rPr sz="1400" spc="-3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Auction</a:t>
            </a:r>
            <a:r>
              <a:rPr sz="1400" spc="-21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-3" dirty="0">
                <a:solidFill>
                  <a:prstClr val="black"/>
                </a:solidFill>
                <a:latin typeface="Tahoma"/>
                <a:cs typeface="Tahoma"/>
              </a:rPr>
              <a:t>Fraud</a:t>
            </a:r>
            <a:endParaRPr sz="14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399399" marR="3586" lvl="1" indent="-190510" defTabSz="645494">
              <a:lnSpc>
                <a:spcPct val="102800"/>
              </a:lnSpc>
              <a:spcBef>
                <a:spcPts val="243"/>
              </a:spcBef>
              <a:buClr>
                <a:srgbClr val="3B802F"/>
              </a:buClr>
              <a:buSzPct val="58620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Online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auction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fraud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schemes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which</a:t>
            </a:r>
            <a:r>
              <a:rPr sz="1400" spc="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often</a:t>
            </a:r>
            <a:r>
              <a:rPr sz="1400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lead</a:t>
            </a:r>
            <a:r>
              <a:rPr sz="1400" spc="28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to either</a:t>
            </a:r>
            <a:r>
              <a:rPr sz="1400" spc="32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overpayment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of</a:t>
            </a:r>
            <a:r>
              <a:rPr sz="1400" spc="25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3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product</a:t>
            </a:r>
            <a:r>
              <a:rPr sz="1400" spc="-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or</a:t>
            </a:r>
            <a:r>
              <a:rPr sz="1400" spc="21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400" spc="14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item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is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never </a:t>
            </a:r>
            <a:r>
              <a:rPr sz="1400" spc="-306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delivered</a:t>
            </a:r>
            <a:endParaRPr sz="14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208889" indent="-200372" defTabSz="645494">
              <a:spcBef>
                <a:spcPts val="282"/>
              </a:spcBef>
              <a:buClr>
                <a:srgbClr val="CC9900"/>
              </a:buClr>
              <a:buSzPct val="63636"/>
              <a:buFont typeface="PMingLiU-ExtB"/>
              <a:buChar char="■"/>
              <a:tabLst>
                <a:tab pos="208889" algn="l"/>
                <a:tab pos="209337" algn="l"/>
              </a:tabLst>
            </a:pP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Cyber</a:t>
            </a:r>
            <a:r>
              <a:rPr sz="1400" spc="-46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Squatting</a:t>
            </a:r>
          </a:p>
          <a:p>
            <a:pPr marL="399399" lvl="1" indent="-190958" defTabSz="645494">
              <a:spcBef>
                <a:spcPts val="275"/>
              </a:spcBef>
              <a:buClr>
                <a:srgbClr val="3B802F"/>
              </a:buClr>
              <a:buSzPct val="58620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Reserving</a:t>
            </a:r>
            <a:r>
              <a:rPr sz="1400" spc="3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the</a:t>
            </a:r>
            <a:r>
              <a:rPr sz="1400" spc="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domain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names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of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someone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else's</a:t>
            </a:r>
            <a:r>
              <a:rPr sz="1400" spc="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prstClr val="black"/>
                </a:solidFill>
                <a:latin typeface="Tahoma"/>
                <a:cs typeface="Tahoma"/>
              </a:rPr>
              <a:t>trademark</a:t>
            </a:r>
            <a:endParaRPr sz="1400" dirty="0">
              <a:solidFill>
                <a:prstClr val="black"/>
              </a:solidFill>
              <a:latin typeface="Tahoma"/>
              <a:cs typeface="Tahoma"/>
            </a:endParaRPr>
          </a:p>
          <a:p>
            <a:pPr marL="399399" lvl="1" indent="-190958" defTabSz="645494">
              <a:spcBef>
                <a:spcPts val="282"/>
              </a:spcBef>
              <a:buClr>
                <a:srgbClr val="3B802F"/>
              </a:buClr>
              <a:buSzPct val="58620"/>
              <a:buFont typeface="PMingLiU-ExtB"/>
              <a:buChar char="❑"/>
              <a:tabLst>
                <a:tab pos="399399" algn="l"/>
                <a:tab pos="399847" algn="l"/>
              </a:tabLst>
            </a:pP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Sell</a:t>
            </a:r>
            <a:r>
              <a:rPr sz="1400" spc="3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it</a:t>
            </a:r>
            <a:r>
              <a:rPr sz="1400" spc="18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prstClr val="black"/>
                </a:solidFill>
                <a:latin typeface="Tahoma"/>
                <a:cs typeface="Tahoma"/>
              </a:rPr>
              <a:t>afterwards at</a:t>
            </a:r>
            <a:r>
              <a:rPr sz="1400" dirty="0">
                <a:solidFill>
                  <a:prstClr val="black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FF0000"/>
                </a:solidFill>
                <a:latin typeface="Tahoma"/>
                <a:cs typeface="Tahoma"/>
              </a:rPr>
              <a:t>higher</a:t>
            </a:r>
            <a:r>
              <a:rPr sz="1400" spc="14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7" dirty="0">
                <a:solidFill>
                  <a:srgbClr val="FF0000"/>
                </a:solidFill>
                <a:latin typeface="Tahoma"/>
                <a:cs typeface="Tahoma"/>
              </a:rPr>
              <a:t>price</a:t>
            </a:r>
            <a:endParaRPr sz="1400" dirty="0">
              <a:solidFill>
                <a:prstClr val="black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4105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997" y="293116"/>
            <a:ext cx="8783955" cy="615553"/>
          </a:xfrm>
        </p:spPr>
        <p:txBody>
          <a:bodyPr/>
          <a:lstStyle/>
          <a:p>
            <a:r>
              <a:rPr lang="en-US" sz="4000" dirty="0" smtClean="0"/>
              <a:t>Steps to Fix a Crime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46" t="33360" r="38146" b="24701"/>
          <a:stretch/>
        </p:blipFill>
        <p:spPr>
          <a:xfrm>
            <a:off x="243840" y="1896110"/>
            <a:ext cx="9184640" cy="391555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E938B7E4-D737-4E0A-A13C-4E46A95578CD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460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4996" cy="732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4996" cy="732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4996" cy="732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4996" cy="732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4996" cy="732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4996" cy="732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4996" cy="732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4996" cy="732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4996" cy="732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4996" cy="732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4996" cy="732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4996" cy="732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4996" cy="732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HaCkRhIn0-TeaM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5" dirty="0"/>
              <a:t>/dēˈkript/ </a:t>
            </a:r>
            <a:r>
              <a:rPr dirty="0"/>
              <a:t>by</a:t>
            </a:r>
            <a:r>
              <a:rPr spc="-30" dirty="0"/>
              <a:t> </a:t>
            </a:r>
            <a:r>
              <a:rPr spc="-5" dirty="0"/>
              <a:t>HaCkRhIn0-TeaM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057832" y="6945296"/>
            <a:ext cx="1069975" cy="16764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solidFill>
                  <a:srgbClr val="00FF00"/>
                </a:solidFill>
                <a:latin typeface="Arial"/>
                <a:cs typeface="Arial"/>
              </a:rPr>
              <a:t>HaCkRhIn0-TeaM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4996" cy="732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4996" cy="732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4996" cy="732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057832" y="199339"/>
            <a:ext cx="106997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b="1" spc="-5" dirty="0">
                <a:solidFill>
                  <a:srgbClr val="00FF00"/>
                </a:solidFill>
                <a:latin typeface="Arial"/>
                <a:cs typeface="Arial"/>
              </a:rPr>
              <a:t>HaCkRhIn0-TeaM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4996" cy="732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4996" cy="732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4996" cy="732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4996" cy="732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3"/>
          <p:cNvSpPr>
            <a:spLocks noGrp="1"/>
          </p:cNvSpPr>
          <p:nvPr>
            <p:ph type="sldNum" sz="quarter" idx="4294967295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594360" indent="-22860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080"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914400" indent="-18288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1760"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280160" indent="-18288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1645920" indent="-18288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011680" indent="-18288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377440" indent="-18288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2743200" indent="-18288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108960" indent="-18288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fld id="{605298A9-A292-4985-8216-6A2648F6D174}" type="slidenum">
              <a:rPr lang="en-US" altLang="en-US" sz="960">
                <a:solidFill>
                  <a:srgbClr val="3366CC"/>
                </a:solidFill>
                <a:latin typeface="Garamond" panose="02020404030301010803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buNone/>
              </a:pPr>
              <a:t>75</a:t>
            </a:fld>
            <a:endParaRPr lang="en-US" altLang="en-US" sz="960">
              <a:solidFill>
                <a:srgbClr val="3366CC"/>
              </a:solidFill>
              <a:latin typeface="Garamond" panose="02020404030301010803" pitchFamily="18" charset="0"/>
            </a:endParaRP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>
          <a:xfrm>
            <a:off x="487997" y="293116"/>
            <a:ext cx="8783955" cy="276999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Online Security Resources</a:t>
            </a: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84960" y="2200910"/>
            <a:ext cx="6583680" cy="3305520"/>
          </a:xfrm>
        </p:spPr>
        <p:txBody>
          <a:bodyPr/>
          <a:lstStyle/>
          <a:p>
            <a:pPr eaLnBrk="1" hangingPunct="1"/>
            <a:r>
              <a:rPr lang="en-US" altLang="en-US" sz="2240" dirty="0"/>
              <a:t>CERT</a:t>
            </a:r>
          </a:p>
          <a:p>
            <a:pPr lvl="1" eaLnBrk="1" hangingPunct="1"/>
            <a:r>
              <a:rPr lang="en-US" altLang="en-US" dirty="0" smtClean="0">
                <a:hlinkClick r:id="rId3"/>
              </a:rPr>
              <a:t>www.cert.org</a:t>
            </a:r>
            <a:endParaRPr lang="en-US" altLang="en-US" dirty="0" smtClean="0"/>
          </a:p>
          <a:p>
            <a:pPr eaLnBrk="1" hangingPunct="1"/>
            <a:r>
              <a:rPr lang="en-US" altLang="en-US" sz="2240" dirty="0"/>
              <a:t>Microsoft Security Advisor </a:t>
            </a:r>
          </a:p>
          <a:p>
            <a:pPr lvl="1" eaLnBrk="1" hangingPunct="1"/>
            <a:r>
              <a:rPr lang="en-US" altLang="en-US" dirty="0" smtClean="0">
                <a:hlinkClick r:id="rId4"/>
              </a:rPr>
              <a:t>www.microsoft.com/security/default.mspx</a:t>
            </a:r>
            <a:r>
              <a:rPr lang="en-US" altLang="en-US" dirty="0" smtClean="0"/>
              <a:t> </a:t>
            </a:r>
          </a:p>
          <a:p>
            <a:pPr eaLnBrk="1" hangingPunct="1"/>
            <a:r>
              <a:rPr lang="en-US" altLang="en-US" sz="2240" dirty="0"/>
              <a:t>F-Secure</a:t>
            </a:r>
          </a:p>
          <a:p>
            <a:pPr lvl="1" eaLnBrk="1" hangingPunct="1"/>
            <a:r>
              <a:rPr lang="en-US" altLang="en-US" dirty="0" smtClean="0">
                <a:hlinkClick r:id="rId5"/>
              </a:rPr>
              <a:t>www.f-secure.com</a:t>
            </a:r>
            <a:endParaRPr lang="en-US" altLang="en-US" dirty="0" smtClean="0"/>
          </a:p>
          <a:p>
            <a:pPr eaLnBrk="1" hangingPunct="1"/>
            <a:r>
              <a:rPr lang="en-US" altLang="en-US" sz="2240" dirty="0"/>
              <a:t>SANS</a:t>
            </a:r>
          </a:p>
          <a:p>
            <a:pPr lvl="1" eaLnBrk="1" hangingPunct="1"/>
            <a:r>
              <a:rPr lang="en-US" altLang="en-US" dirty="0" smtClean="0">
                <a:hlinkClick r:id="rId6"/>
              </a:rPr>
              <a:t>www.sans.org</a:t>
            </a:r>
            <a:r>
              <a:rPr lang="en-US" altLang="en-US" dirty="0" smtClean="0"/>
              <a:t> 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 dirty="0" smtClean="0"/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 sz="1760" dirty="0"/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 sz="1760" dirty="0"/>
          </a:p>
        </p:txBody>
      </p:sp>
    </p:spTree>
    <p:extLst>
      <p:ext uri="{BB962C8B-B14F-4D97-AF65-F5344CB8AC3E}">
        <p14:creationId xmlns:p14="http://schemas.microsoft.com/office/powerpoint/2010/main" val="29420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39950"/>
            <a:ext cx="7876715" cy="39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113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Network </a:t>
            </a:r>
            <a:r>
              <a:rPr lang="en-US" dirty="0" smtClean="0"/>
              <a:t>Utilities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Ipconfig</a:t>
            </a:r>
          </a:p>
          <a:p>
            <a:r>
              <a:rPr lang="en-US" dirty="0" smtClean="0"/>
              <a:t>Ipconfig -?</a:t>
            </a:r>
          </a:p>
          <a:p>
            <a:r>
              <a:rPr lang="en-US" dirty="0" smtClean="0"/>
              <a:t>Ipconfig/all</a:t>
            </a:r>
          </a:p>
          <a:p>
            <a:r>
              <a:rPr lang="en-US" dirty="0" smtClean="0"/>
              <a:t>Ipcongig/flushdns</a:t>
            </a:r>
          </a:p>
          <a:p>
            <a:r>
              <a:rPr lang="en-US" dirty="0" smtClean="0"/>
              <a:t>Ipconfig/displaydns</a:t>
            </a:r>
          </a:p>
          <a:p>
            <a:r>
              <a:rPr lang="en-US" dirty="0" smtClean="0"/>
              <a:t>Ping</a:t>
            </a:r>
          </a:p>
          <a:p>
            <a:r>
              <a:rPr lang="en-US" dirty="0" smtClean="0"/>
              <a:t>Ping </a:t>
            </a:r>
            <a:r>
              <a:rPr lang="en-US" dirty="0" smtClean="0">
                <a:hlinkClick r:id="rId3"/>
              </a:rPr>
              <a:t>www.yahoo.com</a:t>
            </a:r>
            <a:endParaRPr lang="en-US" dirty="0" smtClean="0"/>
          </a:p>
          <a:p>
            <a:r>
              <a:rPr lang="en-US" dirty="0" smtClean="0"/>
              <a:t>Ping -?</a:t>
            </a:r>
          </a:p>
          <a:p>
            <a:r>
              <a:rPr lang="en-US" dirty="0" smtClean="0"/>
              <a:t>Tracert</a:t>
            </a:r>
          </a:p>
          <a:p>
            <a:r>
              <a:rPr lang="en-US" dirty="0" smtClean="0"/>
              <a:t>Tracert www.yahoo.com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3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54996" cy="73257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title"/>
          </p:nvPr>
        </p:nvSpPr>
        <p:spPr>
          <a:xfrm>
            <a:off x="272672" y="609859"/>
            <a:ext cx="7027164" cy="615553"/>
          </a:xfrm>
        </p:spPr>
        <p:txBody>
          <a:bodyPr/>
          <a:lstStyle/>
          <a:p>
            <a:pPr>
              <a:tabLst>
                <a:tab pos="0" algn="l"/>
                <a:tab pos="731520" algn="l"/>
                <a:tab pos="1463040" algn="l"/>
                <a:tab pos="2194560" algn="l"/>
                <a:tab pos="2926080" algn="l"/>
                <a:tab pos="3657600" algn="l"/>
                <a:tab pos="4389120" algn="l"/>
                <a:tab pos="5120640" algn="l"/>
                <a:tab pos="5852160" algn="l"/>
                <a:tab pos="6583680" algn="l"/>
                <a:tab pos="7315200" algn="l"/>
                <a:tab pos="8046720" algn="l"/>
              </a:tabLst>
            </a:pPr>
            <a:r>
              <a:rPr lang="en-GB" altLang="en-US" sz="4000" dirty="0" smtClean="0">
                <a:cs typeface="Arial" panose="020B0604020202020204" pitchFamily="34" charset="0"/>
              </a:rPr>
              <a:t>What Is Security?</a:t>
            </a:r>
          </a:p>
        </p:txBody>
      </p:sp>
      <p:sp>
        <p:nvSpPr>
          <p:cNvPr id="37891" name="Rectangle 2"/>
          <p:cNvSpPr>
            <a:spLocks noGrp="1" noChangeArrowheads="1"/>
          </p:cNvSpPr>
          <p:nvPr>
            <p:ph idx="1"/>
          </p:nvPr>
        </p:nvSpPr>
        <p:spPr>
          <a:xfrm>
            <a:off x="243840" y="1727573"/>
            <a:ext cx="9260841" cy="2259593"/>
          </a:xfrm>
        </p:spPr>
        <p:txBody>
          <a:bodyPr/>
          <a:lstStyle/>
          <a:p>
            <a:pPr>
              <a:spcBef>
                <a:spcPts val="500"/>
              </a:spcBef>
              <a:tabLst>
                <a:tab pos="728980" algn="l"/>
                <a:tab pos="1460500" algn="l"/>
                <a:tab pos="2192020" algn="l"/>
                <a:tab pos="2923540" algn="l"/>
                <a:tab pos="3655060" algn="l"/>
                <a:tab pos="4386580" algn="l"/>
                <a:tab pos="5118100" algn="l"/>
                <a:tab pos="5849620" algn="l"/>
                <a:tab pos="6581140" algn="l"/>
                <a:tab pos="7312660" algn="l"/>
                <a:tab pos="8044180" algn="l"/>
              </a:tabLst>
            </a:pPr>
            <a:r>
              <a:rPr lang="en-GB" altLang="en-US" dirty="0" smtClean="0">
                <a:cs typeface="Arial" panose="020B0604020202020204" pitchFamily="34" charset="0"/>
              </a:rPr>
              <a:t>“A state of being secure and free from danger or harm; the actions taken to make someone or something secure.”  </a:t>
            </a:r>
          </a:p>
          <a:p>
            <a:pPr>
              <a:spcBef>
                <a:spcPts val="500"/>
              </a:spcBef>
              <a:tabLst>
                <a:tab pos="728980" algn="l"/>
                <a:tab pos="1460500" algn="l"/>
                <a:tab pos="2192020" algn="l"/>
                <a:tab pos="2923540" algn="l"/>
                <a:tab pos="3655060" algn="l"/>
                <a:tab pos="4386580" algn="l"/>
                <a:tab pos="5118100" algn="l"/>
                <a:tab pos="5849620" algn="l"/>
                <a:tab pos="6581140" algn="l"/>
                <a:tab pos="7312660" algn="l"/>
                <a:tab pos="8044180" algn="l"/>
              </a:tabLst>
            </a:pPr>
            <a:endParaRPr lang="en-GB" altLang="en-US" dirty="0">
              <a:cs typeface="Arial" panose="020B0604020202020204" pitchFamily="34" charset="0"/>
            </a:endParaRPr>
          </a:p>
          <a:p>
            <a:pPr>
              <a:spcBef>
                <a:spcPts val="500"/>
              </a:spcBef>
              <a:tabLst>
                <a:tab pos="728980" algn="l"/>
                <a:tab pos="1460500" algn="l"/>
                <a:tab pos="2192020" algn="l"/>
                <a:tab pos="2923540" algn="l"/>
                <a:tab pos="3655060" algn="l"/>
                <a:tab pos="4386580" algn="l"/>
                <a:tab pos="5118100" algn="l"/>
                <a:tab pos="5849620" algn="l"/>
                <a:tab pos="6581140" algn="l"/>
                <a:tab pos="7312660" algn="l"/>
                <a:tab pos="8044180" algn="l"/>
              </a:tabLst>
            </a:pPr>
            <a:r>
              <a:rPr lang="en-US" dirty="0"/>
              <a:t>Security is not a ‘thing’ – rather, it is a ‘process</a:t>
            </a:r>
            <a:r>
              <a:rPr lang="en-US" dirty="0" smtClean="0"/>
              <a:t>.’</a:t>
            </a:r>
          </a:p>
          <a:p>
            <a:pPr>
              <a:spcBef>
                <a:spcPts val="500"/>
              </a:spcBef>
              <a:tabLst>
                <a:tab pos="728980" algn="l"/>
                <a:tab pos="1460500" algn="l"/>
                <a:tab pos="2192020" algn="l"/>
                <a:tab pos="2923540" algn="l"/>
                <a:tab pos="3655060" algn="l"/>
                <a:tab pos="4386580" algn="l"/>
                <a:tab pos="5118100" algn="l"/>
                <a:tab pos="5849620" algn="l"/>
                <a:tab pos="6581140" algn="l"/>
                <a:tab pos="7312660" algn="l"/>
                <a:tab pos="8044180" algn="l"/>
              </a:tabLst>
            </a:pPr>
            <a:r>
              <a:rPr lang="en-US" altLang="en-US" dirty="0" smtClean="0">
                <a:cs typeface="Arial" panose="020B0604020202020204" pitchFamily="34" charset="0"/>
              </a:rPr>
              <a:t>--</a:t>
            </a:r>
          </a:p>
          <a:p>
            <a:pPr>
              <a:spcBef>
                <a:spcPts val="500"/>
              </a:spcBef>
              <a:tabLst>
                <a:tab pos="728980" algn="l"/>
                <a:tab pos="1460500" algn="l"/>
                <a:tab pos="2192020" algn="l"/>
                <a:tab pos="2923540" algn="l"/>
                <a:tab pos="3655060" algn="l"/>
                <a:tab pos="4386580" algn="l"/>
                <a:tab pos="5118100" algn="l"/>
                <a:tab pos="5849620" algn="l"/>
                <a:tab pos="6581140" algn="l"/>
                <a:tab pos="7312660" algn="l"/>
                <a:tab pos="8044180" algn="l"/>
              </a:tabLst>
            </a:pPr>
            <a:endParaRPr lang="en-GB" altLang="en-US" dirty="0" smtClean="0">
              <a:cs typeface="Arial" panose="020B0604020202020204" pitchFamily="34" charset="0"/>
            </a:endParaRPr>
          </a:p>
          <a:p>
            <a:pPr>
              <a:spcBef>
                <a:spcPts val="500"/>
              </a:spcBef>
              <a:tabLst>
                <a:tab pos="728980" algn="l"/>
                <a:tab pos="1460500" algn="l"/>
                <a:tab pos="2192020" algn="l"/>
                <a:tab pos="2923540" algn="l"/>
                <a:tab pos="3655060" algn="l"/>
                <a:tab pos="4386580" algn="l"/>
                <a:tab pos="5118100" algn="l"/>
                <a:tab pos="5849620" algn="l"/>
                <a:tab pos="6581140" algn="l"/>
                <a:tab pos="7312660" algn="l"/>
                <a:tab pos="8044180" algn="l"/>
              </a:tabLst>
            </a:pPr>
            <a:endParaRPr lang="en-GB" altLang="en-US" dirty="0" smtClean="0"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5441" t="33717" r="41324" b="25086"/>
          <a:stretch/>
        </p:blipFill>
        <p:spPr>
          <a:xfrm>
            <a:off x="7228841" y="2190826"/>
            <a:ext cx="2162586" cy="378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881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hibit">
  <a:themeElements>
    <a:clrScheme name="Exhibit">
      <a:dk1>
        <a:sysClr val="windowText" lastClr="000000"/>
      </a:dk1>
      <a:lt1>
        <a:sysClr val="window" lastClr="FFFFFF"/>
      </a:lt1>
      <a:dk2>
        <a:srgbClr val="1C3264"/>
      </a:dk2>
      <a:lt2>
        <a:srgbClr val="CCCCCC"/>
      </a:lt2>
      <a:accent1>
        <a:srgbClr val="3399FF"/>
      </a:accent1>
      <a:accent2>
        <a:srgbClr val="69FFFF"/>
      </a:accent2>
      <a:accent3>
        <a:srgbClr val="CCFF33"/>
      </a:accent3>
      <a:accent4>
        <a:srgbClr val="3333FF"/>
      </a:accent4>
      <a:accent5>
        <a:srgbClr val="9933FF"/>
      </a:accent5>
      <a:accent6>
        <a:srgbClr val="FF33FF"/>
      </a:accent6>
      <a:hlink>
        <a:srgbClr val="6699FF"/>
      </a:hlink>
      <a:folHlink>
        <a:srgbClr val="9999CC"/>
      </a:folHlink>
    </a:clrScheme>
    <a:fontScheme name="Exhibit">
      <a:majorFont>
        <a:latin typeface="Corbel"/>
        <a:ea typeface=""/>
        <a:cs typeface=""/>
        <a:font script="Jpan" typeface="ＭＳ Ｐゴシック"/>
      </a:majorFont>
      <a:minorFont>
        <a:latin typeface="Corbel"/>
        <a:ea typeface=""/>
        <a:cs typeface=""/>
        <a:font script="Jpan" typeface="ＭＳ Ｐゴシック"/>
      </a:minorFont>
    </a:fontScheme>
    <a:fmtScheme name="Exhibit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50000"/>
                <a:satMod val="110000"/>
                <a:lumMod val="70000"/>
              </a:schemeClr>
            </a:gs>
            <a:gs pos="50000">
              <a:schemeClr val="phClr">
                <a:tint val="80000"/>
                <a:satMod val="135000"/>
              </a:schemeClr>
            </a:gs>
            <a:gs pos="100000">
              <a:schemeClr val="phClr">
                <a:tint val="30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10000"/>
                <a:lumMod val="70000"/>
              </a:schemeClr>
            </a:gs>
            <a:gs pos="65000">
              <a:schemeClr val="phClr">
                <a:shade val="90000"/>
                <a:satMod val="200000"/>
                <a:lumMod val="110000"/>
              </a:schemeClr>
            </a:gs>
            <a:gs pos="100000">
              <a:schemeClr val="phClr">
                <a:tint val="90000"/>
                <a:shade val="100000"/>
                <a:satMod val="250000"/>
                <a:lumMod val="150000"/>
              </a:schemeClr>
            </a:gs>
          </a:gsLst>
          <a:lin ang="16200000" scaled="1"/>
        </a:gradFill>
      </a:fillStyleLst>
      <a:lnStyleLst>
        <a:ln w="31750" cap="flat" cmpd="sng" algn="ctr">
          <a:solidFill>
            <a:schemeClr val="phClr">
              <a:satMod val="105000"/>
            </a:schemeClr>
          </a:solidFill>
          <a:prstDash val="solid"/>
        </a:ln>
        <a:ln w="50800" cap="flat" cmpd="sng" algn="ctr">
          <a:solidFill>
            <a:schemeClr val="phClr">
              <a:alpha val="95000"/>
            </a:schemeClr>
          </a:solidFill>
          <a:prstDash val="solid"/>
        </a:ln>
        <a:ln w="50800" cap="flat" cmpd="sng" algn="ctr">
          <a:solidFill>
            <a:schemeClr val="phClr">
              <a:alpha val="9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5000" endPos="15000" dist="50800" dir="5400000" sy="-100000" rotWithShape="0"/>
          </a:effectLst>
        </a:effectStyle>
        <a:effectStyle>
          <a:effectLst>
            <a:innerShdw blurRad="76200" dist="25400" dir="5400000">
              <a:srgbClr val="FFFFFF">
                <a:alpha val="50000"/>
              </a:srgbClr>
            </a:innerShdw>
            <a:outerShdw blurRad="254000" dist="254000" dir="5400000" sx="90000" sy="-30000" rotWithShape="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54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  <a:lumMod val="30000"/>
              </a:schemeClr>
              <a:schemeClr val="phClr">
                <a:tint val="70000"/>
                <a:satMod val="500000"/>
                <a:lumMod val="5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1749</TotalTime>
  <Words>1743</Words>
  <Application>Microsoft Office PowerPoint</Application>
  <PresentationFormat>Custom</PresentationFormat>
  <Paragraphs>286</Paragraphs>
  <Slides>77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91" baseType="lpstr">
      <vt:lpstr>PMingLiU-ExtB</vt:lpstr>
      <vt:lpstr>Arial</vt:lpstr>
      <vt:lpstr>Calibri</vt:lpstr>
      <vt:lpstr>Candara</vt:lpstr>
      <vt:lpstr>Corbel</vt:lpstr>
      <vt:lpstr>Garamond</vt:lpstr>
      <vt:lpstr>Lucida Sans Unicode</vt:lpstr>
      <vt:lpstr>新細明體</vt:lpstr>
      <vt:lpstr>Tahoma</vt:lpstr>
      <vt:lpstr>Times New Roman</vt:lpstr>
      <vt:lpstr>Wingdings</vt:lpstr>
      <vt:lpstr>Wingdings 2</vt:lpstr>
      <vt:lpstr>Office Theme</vt:lpstr>
      <vt:lpstr>Exhibit</vt:lpstr>
      <vt:lpstr>Introducing myself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Security?</vt:lpstr>
      <vt:lpstr>Cyber Security?</vt:lpstr>
      <vt:lpstr>PowerPoint Presentation</vt:lpstr>
      <vt:lpstr>Protect Against What?</vt:lpstr>
      <vt:lpstr>CIA TRIAD (Video)</vt:lpstr>
      <vt:lpstr>C.I.A. triangle or Security Objectives</vt:lpstr>
      <vt:lpstr>PowerPoint Presentation</vt:lpstr>
      <vt:lpstr>Attacks on CIA</vt:lpstr>
      <vt:lpstr>Types of Attacks</vt:lpstr>
      <vt:lpstr>Malware</vt:lpstr>
      <vt:lpstr>PowerPoint Presentation</vt:lpstr>
      <vt:lpstr>Malware </vt:lpstr>
      <vt:lpstr>PowerPoint Presentation</vt:lpstr>
      <vt:lpstr>How Malware</vt:lpstr>
      <vt:lpstr>How to Stop?</vt:lpstr>
      <vt:lpstr>Phishing Attack</vt:lpstr>
      <vt:lpstr>What is Phishing used for?</vt:lpstr>
      <vt:lpstr>Phishing Awareness</vt:lpstr>
      <vt:lpstr>Password Attacks</vt:lpstr>
      <vt:lpstr>Types of Password Attacks</vt:lpstr>
      <vt:lpstr>PowerPoint Presentation</vt:lpstr>
      <vt:lpstr>Stop Password Attacks</vt:lpstr>
      <vt:lpstr>Distributed Denial of Services (DDoS)</vt:lpstr>
      <vt:lpstr>Denial of Service Attacks</vt:lpstr>
      <vt:lpstr>Packet Flood</vt:lpstr>
      <vt:lpstr>Prevention</vt:lpstr>
      <vt:lpstr>Man in the Middle</vt:lpstr>
      <vt:lpstr>Prevent MITM</vt:lpstr>
      <vt:lpstr>Drive-by Download</vt:lpstr>
      <vt:lpstr>How it work?</vt:lpstr>
      <vt:lpstr>Malvertising</vt:lpstr>
      <vt:lpstr>Prevention</vt:lpstr>
      <vt:lpstr>Rogue Software</vt:lpstr>
      <vt:lpstr>Propagation</vt:lpstr>
      <vt:lpstr>Prevention</vt:lpstr>
      <vt:lpstr>Web Attacks</vt:lpstr>
      <vt:lpstr>PowerPoint Presentation</vt:lpstr>
      <vt:lpstr>Session Hijacking</vt:lpstr>
      <vt:lpstr>DNS Poisoning</vt:lpstr>
      <vt:lpstr>Cyber Crime?</vt:lpstr>
      <vt:lpstr>PowerPoint Presentation</vt:lpstr>
      <vt:lpstr>Classification of Cyber Crimes</vt:lpstr>
      <vt:lpstr>Classification of Cyber Crimes (Cont.)</vt:lpstr>
      <vt:lpstr>Reasons for Commission of Cyber Crimes</vt:lpstr>
      <vt:lpstr>Kinds of Cyber Crimes</vt:lpstr>
      <vt:lpstr>Kinds of Cyber Crimes (Cont.)</vt:lpstr>
      <vt:lpstr>Kinds of Cyber Crimes (Cont.)</vt:lpstr>
      <vt:lpstr>Steps to Fix a Crime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Online Security Resources</vt:lpstr>
      <vt:lpstr>PowerPoint Presentation</vt:lpstr>
      <vt:lpstr>Basic Network Utilities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myself</dc:title>
  <dc:creator>SIBAU</dc:creator>
  <cp:lastModifiedBy>SIBAU</cp:lastModifiedBy>
  <cp:revision>75</cp:revision>
  <dcterms:created xsi:type="dcterms:W3CDTF">2022-08-15T14:06:18Z</dcterms:created>
  <dcterms:modified xsi:type="dcterms:W3CDTF">2022-09-06T08:57:47Z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2015-11-03T00:00:00Z</vt:filetime>
  </property>
  <property fmtid="{D5CDD505-2E9C-101B-9397-08002B2CF9AE}" pid="3" name="Creator">
    <vt:lpwstr>Adobe Acrobat 11.0.12</vt:lpwstr>
  </property>
  <property fmtid="{D5CDD505-2E9C-101B-9397-08002B2CF9AE}" pid="4" name="LastSaved">
    <vt:filetime>2022-08-15T00:00:00Z</vt:filetime>
  </property>
</Properties>
</file>